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sldIdLst>
    <p:sldId id="331" r:id="rId2"/>
    <p:sldId id="337" r:id="rId3"/>
    <p:sldId id="277" r:id="rId4"/>
    <p:sldId id="332" r:id="rId5"/>
    <p:sldId id="293" r:id="rId6"/>
    <p:sldId id="319" r:id="rId7"/>
    <p:sldId id="320" r:id="rId8"/>
    <p:sldId id="295" r:id="rId9"/>
    <p:sldId id="333" r:id="rId10"/>
    <p:sldId id="321" r:id="rId11"/>
    <p:sldId id="294" r:id="rId12"/>
    <p:sldId id="297" r:id="rId13"/>
    <p:sldId id="284" r:id="rId14"/>
    <p:sldId id="282" r:id="rId15"/>
    <p:sldId id="291" r:id="rId16"/>
    <p:sldId id="281" r:id="rId17"/>
    <p:sldId id="285" r:id="rId18"/>
    <p:sldId id="301" r:id="rId19"/>
    <p:sldId id="299" r:id="rId20"/>
    <p:sldId id="300" r:id="rId21"/>
    <p:sldId id="318" r:id="rId22"/>
    <p:sldId id="327" r:id="rId23"/>
    <p:sldId id="304" r:id="rId24"/>
    <p:sldId id="289" r:id="rId25"/>
    <p:sldId id="303" r:id="rId26"/>
    <p:sldId id="334" r:id="rId27"/>
    <p:sldId id="290" r:id="rId28"/>
    <p:sldId id="266" r:id="rId29"/>
    <p:sldId id="268" r:id="rId30"/>
    <p:sldId id="269" r:id="rId31"/>
    <p:sldId id="335" r:id="rId32"/>
    <p:sldId id="264" r:id="rId33"/>
    <p:sldId id="336" r:id="rId34"/>
    <p:sldId id="338" r:id="rId35"/>
    <p:sldId id="274" r:id="rId36"/>
    <p:sldId id="324" r:id="rId37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5" autoAdjust="0"/>
    <p:restoredTop sz="93813" autoAdjust="0"/>
  </p:normalViewPr>
  <p:slideViewPr>
    <p:cSldViewPr>
      <p:cViewPr varScale="1">
        <p:scale>
          <a:sx n="77" d="100"/>
          <a:sy n="77" d="100"/>
        </p:scale>
        <p:origin x="199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9438D-B464-4498-9EA2-6D09618036F6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1576B-0727-43F8-B32F-918C546FF6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90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576B-0727-43F8-B32F-918C546FF6C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76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576B-0727-43F8-B32F-918C546FF6C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60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576B-0727-43F8-B32F-918C546FF6C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44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576B-0727-43F8-B32F-918C546FF6C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80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576B-0727-43F8-B32F-918C546FF6C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84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576B-0727-43F8-B32F-918C546FF6C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7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576B-0727-43F8-B32F-918C546FF6C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02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576B-0727-43F8-B32F-918C546FF6C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15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576B-0727-43F8-B32F-918C546FF6C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90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61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10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75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38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22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62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2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85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41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16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50A4-EF41-4130-BFAE-9892FF812210}" type="datetimeFigureOut">
              <a:rPr lang="de-DE" smtClean="0"/>
              <a:t>12.10.2023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72C3-433D-4AC8-8E35-EEC95437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86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um.uni-mainz.de/studienbegin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fo.jogustine.uni-mainz.de/anmeldephasen/lehrveranstaltungsanmeldephasen/" TargetMode="External"/><Relationship Id="rId4" Type="http://schemas.openxmlformats.org/officeDocument/2006/relationships/hyperlink" Target="https://www.fb05.uni-mainz.de/aktuelles-aus-dem-pruefungsam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358209" y="1484784"/>
            <a:ext cx="8496944" cy="50405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3200" b="1" dirty="0">
                <a:solidFill>
                  <a:schemeClr val="tx1"/>
                </a:solidFill>
                <a:effectLst/>
              </a:rPr>
              <a:t>Einführungsveranstaltungen für Erstsemester </a:t>
            </a:r>
            <a:r>
              <a:rPr lang="de-DE" sz="3200" b="1" dirty="0" err="1">
                <a:solidFill>
                  <a:schemeClr val="tx1"/>
                </a:solidFill>
                <a:effectLst/>
              </a:rPr>
              <a:t>WiSe</a:t>
            </a:r>
            <a:r>
              <a:rPr lang="de-DE" sz="3200" b="1" dirty="0">
                <a:solidFill>
                  <a:schemeClr val="tx1"/>
                </a:solidFill>
                <a:effectLst/>
              </a:rPr>
              <a:t> 2023/24</a:t>
            </a:r>
          </a:p>
          <a:p>
            <a:pPr algn="ctr"/>
            <a:endParaRPr lang="de-DE" sz="3200" b="1" dirty="0">
              <a:solidFill>
                <a:schemeClr val="tx1"/>
              </a:solidFill>
              <a:effectLst/>
            </a:endParaRPr>
          </a:p>
          <a:p>
            <a:r>
              <a:rPr lang="de-DE" sz="3200" b="1" dirty="0">
                <a:solidFill>
                  <a:schemeClr val="tx1"/>
                </a:solidFill>
              </a:rPr>
              <a:t>                             </a:t>
            </a:r>
            <a:r>
              <a:rPr lang="de-DE" sz="3200" b="1" dirty="0">
                <a:solidFill>
                  <a:schemeClr val="tx1"/>
                </a:solidFill>
                <a:sym typeface="Wingdings 2" panose="05020102010507070707" pitchFamily="18" charset="2"/>
              </a:rPr>
              <a:t>16.Oktober 2023</a:t>
            </a:r>
            <a:endParaRPr lang="de-DE" sz="3200" b="1" dirty="0">
              <a:solidFill>
                <a:schemeClr val="tx1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58209" y="260648"/>
            <a:ext cx="84969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STUDIENBÜRO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Philosophie, Slavistik, Turkologie</a:t>
            </a:r>
          </a:p>
        </p:txBody>
      </p:sp>
    </p:spTree>
    <p:extLst>
      <p:ext uri="{BB962C8B-B14F-4D97-AF65-F5344CB8AC3E}">
        <p14:creationId xmlns:p14="http://schemas.microsoft.com/office/powerpoint/2010/main" val="183342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Lehrveranstaltungsplanung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179512" y="980728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https://www.philosophie.fb05.uni-mainz.de/studieninformationen/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784976" cy="398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03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71461" y="951111"/>
            <a:ext cx="8601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u="sng" dirty="0">
                <a:solidFill>
                  <a:srgbClr val="0070C0"/>
                </a:solidFill>
              </a:rPr>
              <a:t>https://www.philosophie.fb05.uni-mainz.de/studieninformationen/</a:t>
            </a:r>
          </a:p>
          <a:p>
            <a:r>
              <a:rPr lang="de-DE" sz="1600" b="1" dirty="0">
                <a:solidFill>
                  <a:srgbClr val="0070C0"/>
                </a:solidFill>
              </a:rPr>
              <a:t>                     </a:t>
            </a:r>
            <a:r>
              <a:rPr lang="de-DE" sz="1600" b="1" u="sng" dirty="0">
                <a:solidFill>
                  <a:srgbClr val="FF0000"/>
                </a:solidFill>
              </a:rPr>
              <a:t>Bachelor of Education Philosophie/Ethik</a:t>
            </a:r>
          </a:p>
          <a:p>
            <a:r>
              <a:rPr lang="de-DE" sz="1600" b="1" dirty="0">
                <a:solidFill>
                  <a:srgbClr val="FF0000"/>
                </a:solidFill>
              </a:rPr>
              <a:t>		</a:t>
            </a:r>
            <a:endParaRPr lang="de-DE" sz="1600" b="1" u="sng" dirty="0">
              <a:solidFill>
                <a:srgbClr val="FF00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Lehrveranstaltungsplanung</a:t>
            </a: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" y="1729209"/>
            <a:ext cx="86010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9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Lehrveranstaltungsplanung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346272" y="951111"/>
            <a:ext cx="8618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u="sng" dirty="0">
                <a:solidFill>
                  <a:srgbClr val="0070C0"/>
                </a:solidFill>
              </a:rPr>
              <a:t>https://www.philosophie.fb05.uni-mainz.de/studieninformationen/</a:t>
            </a:r>
          </a:p>
          <a:p>
            <a:r>
              <a:rPr lang="de-DE" sz="1600" b="1" dirty="0">
                <a:solidFill>
                  <a:srgbClr val="FF0000"/>
                </a:solidFill>
              </a:rPr>
              <a:t>	</a:t>
            </a:r>
            <a:r>
              <a:rPr lang="de-DE" sz="1600" b="1" u="sng" dirty="0">
                <a:solidFill>
                  <a:srgbClr val="0070C0"/>
                </a:solidFill>
              </a:rPr>
              <a:t>Bachelor of Education Philosophie/Ethik</a:t>
            </a:r>
          </a:p>
          <a:p>
            <a:r>
              <a:rPr lang="de-DE" sz="1600" b="1" dirty="0">
                <a:solidFill>
                  <a:srgbClr val="0070C0"/>
                </a:solidFill>
              </a:rPr>
              <a:t>		</a:t>
            </a:r>
            <a:r>
              <a:rPr lang="de-DE" sz="1600" b="1" u="sng" dirty="0">
                <a:solidFill>
                  <a:srgbClr val="FF0000"/>
                </a:solidFill>
              </a:rPr>
              <a:t>Einschreibung und Fachwechsel AB dem WINTERSEMESTER 2015/16</a:t>
            </a:r>
          </a:p>
          <a:p>
            <a:r>
              <a:rPr lang="de-DE" sz="1600" b="1" dirty="0">
                <a:solidFill>
                  <a:srgbClr val="FF0000"/>
                </a:solidFill>
              </a:rPr>
              <a:t>			</a:t>
            </a:r>
            <a:endParaRPr lang="de-DE" sz="1600" b="1" u="sng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028329"/>
            <a:ext cx="8258175" cy="39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576064"/>
          </a:xfrm>
        </p:spPr>
        <p:txBody>
          <a:bodyPr>
            <a:normAutofit/>
          </a:bodyPr>
          <a:lstStyle/>
          <a:p>
            <a:r>
              <a:rPr lang="de-DE" sz="2800" b="1" dirty="0"/>
              <a:t>Lehrveranstaltungsplanung</a:t>
            </a:r>
          </a:p>
        </p:txBody>
      </p:sp>
      <p:sp>
        <p:nvSpPr>
          <p:cNvPr id="7" name="Rechteck 6"/>
          <p:cNvSpPr/>
          <p:nvPr/>
        </p:nvSpPr>
        <p:spPr>
          <a:xfrm>
            <a:off x="179512" y="951111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u="sng" dirty="0">
                <a:solidFill>
                  <a:srgbClr val="0070C0"/>
                </a:solidFill>
              </a:rPr>
              <a:t>https://www.philosophie.fb05.uni-mainz.de/studieninformationen/</a:t>
            </a:r>
          </a:p>
          <a:p>
            <a:r>
              <a:rPr lang="de-DE" sz="1600" b="1" dirty="0">
                <a:solidFill>
                  <a:srgbClr val="0070C0"/>
                </a:solidFill>
              </a:rPr>
              <a:t>                    </a:t>
            </a:r>
            <a:r>
              <a:rPr lang="de-DE" sz="1600" b="1" u="sng" dirty="0">
                <a:solidFill>
                  <a:srgbClr val="0070C0"/>
                </a:solidFill>
              </a:rPr>
              <a:t>Bachelor of Education Philosophie/Ethik</a:t>
            </a:r>
          </a:p>
          <a:p>
            <a:r>
              <a:rPr lang="de-DE" sz="1600" b="1" dirty="0">
                <a:solidFill>
                  <a:srgbClr val="0070C0"/>
                </a:solidFill>
              </a:rPr>
              <a:t>		</a:t>
            </a:r>
            <a:r>
              <a:rPr lang="de-DE" sz="1600" b="1" u="sng" dirty="0">
                <a:solidFill>
                  <a:srgbClr val="0070C0"/>
                </a:solidFill>
              </a:rPr>
              <a:t>Einschreibung und Fachwechsel AB dem WINTERSEMESTER 2015/16</a:t>
            </a:r>
          </a:p>
          <a:p>
            <a:r>
              <a:rPr lang="de-DE" sz="1600" b="1" dirty="0">
                <a:solidFill>
                  <a:srgbClr val="FF0000"/>
                </a:solidFill>
              </a:rPr>
              <a:t>			</a:t>
            </a:r>
            <a:r>
              <a:rPr lang="de-DE" sz="1600" b="1" u="sng" dirty="0">
                <a:solidFill>
                  <a:srgbClr val="FF0000"/>
                </a:solidFill>
              </a:rPr>
              <a:t>Studienverlaufsplan, Prüfungsordnung (Fachanhang), 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56" y="2165787"/>
            <a:ext cx="7272808" cy="43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5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6388" y="154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648072"/>
          </a:xfrm>
        </p:spPr>
        <p:txBody>
          <a:bodyPr>
            <a:normAutofit/>
          </a:bodyPr>
          <a:lstStyle/>
          <a:p>
            <a:r>
              <a:rPr lang="de-DE" sz="2800" b="1" dirty="0"/>
              <a:t>Studienverlaufsplan</a:t>
            </a:r>
            <a:endParaRPr lang="de-DE" sz="28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23528" y="6237312"/>
            <a:ext cx="8280920" cy="432048"/>
          </a:xfrm>
        </p:spPr>
        <p:txBody>
          <a:bodyPr>
            <a:normAutofit fontScale="77500" lnSpcReduction="20000"/>
          </a:bodyPr>
          <a:lstStyle/>
          <a:p>
            <a:r>
              <a:rPr lang="de-DE" sz="2200" b="1" dirty="0">
                <a:solidFill>
                  <a:schemeClr val="tx1"/>
                </a:solidFill>
              </a:rPr>
              <a:t>https://www.</a:t>
            </a:r>
            <a:r>
              <a:rPr lang="de-DE" sz="2200" b="1" dirty="0">
                <a:solidFill>
                  <a:srgbClr val="FF0000"/>
                </a:solidFill>
              </a:rPr>
              <a:t>philosophie</a:t>
            </a:r>
            <a:r>
              <a:rPr lang="de-DE" sz="2200" b="1" dirty="0">
                <a:solidFill>
                  <a:schemeClr val="tx1"/>
                </a:solidFill>
              </a:rPr>
              <a:t>.fb05.uni-mainz.de/files/2018/01/</a:t>
            </a:r>
            <a:r>
              <a:rPr lang="de-DE" sz="2200" b="1" dirty="0">
                <a:solidFill>
                  <a:srgbClr val="FF0000"/>
                </a:solidFill>
              </a:rPr>
              <a:t>Studienverlaufsplan</a:t>
            </a:r>
            <a:r>
              <a:rPr lang="de-DE" sz="2200" b="1" dirty="0">
                <a:solidFill>
                  <a:schemeClr val="tx1"/>
                </a:solidFill>
              </a:rPr>
              <a:t>.pdf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914400"/>
            <a:ext cx="77057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6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0"/>
            <a:ext cx="7772400" cy="5784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/>
              <a:t>Prüfungsordnung BEd Philosophie/Ethik </a:t>
            </a:r>
            <a:r>
              <a:rPr lang="de-DE" sz="2800"/>
              <a:t>(Fachanhang)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-272770" y="6381328"/>
            <a:ext cx="9253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/>
              <a:t>https://www.</a:t>
            </a:r>
            <a:r>
              <a:rPr lang="de-DE" sz="1600" b="1" dirty="0">
                <a:solidFill>
                  <a:srgbClr val="FF0000"/>
                </a:solidFill>
              </a:rPr>
              <a:t>philosophie</a:t>
            </a:r>
            <a:r>
              <a:rPr lang="de-DE" sz="1600" b="1" dirty="0"/>
              <a:t>.fb05.uni-mainz.de/</a:t>
            </a:r>
            <a:r>
              <a:rPr lang="de-DE" sz="1600" b="1" dirty="0" err="1"/>
              <a:t>files</a:t>
            </a:r>
            <a:r>
              <a:rPr lang="de-DE" sz="1600" b="1" dirty="0"/>
              <a:t>/2018/01/</a:t>
            </a:r>
            <a:r>
              <a:rPr lang="de-DE" sz="1600" b="1" dirty="0">
                <a:solidFill>
                  <a:srgbClr val="FF0000"/>
                </a:solidFill>
              </a:rPr>
              <a:t>Prüfungsordnung-Fachanhang</a:t>
            </a:r>
            <a:r>
              <a:rPr lang="de-DE" sz="1600" b="1" dirty="0"/>
              <a:t>.pdf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02593"/>
              </p:ext>
            </p:extLst>
          </p:nvPr>
        </p:nvGraphicFramePr>
        <p:xfrm>
          <a:off x="467544" y="692694"/>
          <a:ext cx="8064896" cy="5473241"/>
        </p:xfrm>
        <a:graphic>
          <a:graphicData uri="http://schemas.openxmlformats.org/drawingml/2006/table">
            <a:tbl>
              <a:tblPr firstRow="1" firstCol="1" bandRow="1"/>
              <a:tblGrid>
                <a:gridCol w="2414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3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0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583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Modul 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„Grundlagen und Grundfragen der Ethik“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21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Lehrveranstaltung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Regelsemester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Verpflich-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tungsgrad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SWS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Studienleistung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3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Ringvorlesung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1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Einführung in die Praktische Philosophie/Ethik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21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Wissenschaftspropädeutisches Proseminar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31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Tutorium zum wissenschaftspropädeutischem Proseminar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21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Schlüsseltexte der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Praktischen Philosophie/Ethik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21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Modulprüfung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Hausarbeit (8-10 Seiten) im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wissenschaftspropädeutischen Proseminar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83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Gesamt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 SWS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 LP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231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Sonstiges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Bei der Wahl der Form der einzelnen Modulprüfungen soll darauf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geachtet werden, </a:t>
                      </a:r>
                      <a:r>
                        <a:rPr lang="de-DE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dass</a:t>
                      </a: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im Verlauf des Studiums verschiedene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Prüfungsformen abgedeckt werden.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8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de-DE" sz="2800" b="1" dirty="0"/>
              <a:t>Prüfungsordnung </a:t>
            </a:r>
            <a:r>
              <a:rPr lang="de-DE" sz="2800" b="1" dirty="0" err="1"/>
              <a:t>BEd</a:t>
            </a:r>
            <a:r>
              <a:rPr lang="de-DE" sz="2800" b="1" dirty="0"/>
              <a:t> Philosophie/Ethik </a:t>
            </a:r>
            <a:r>
              <a:rPr lang="de-DE" sz="2800" dirty="0"/>
              <a:t>(Fachanhang)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24013" y="1931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9605"/>
              </p:ext>
            </p:extLst>
          </p:nvPr>
        </p:nvGraphicFramePr>
        <p:xfrm>
          <a:off x="395536" y="692691"/>
          <a:ext cx="8496943" cy="5544620"/>
        </p:xfrm>
        <a:graphic>
          <a:graphicData uri="http://schemas.openxmlformats.org/drawingml/2006/table">
            <a:tbl>
              <a:tblPr firstRow="1" firstCol="1" bandRow="1"/>
              <a:tblGrid>
                <a:gridCol w="2543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8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995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Modul 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„Grundlagen und Grundfragen der Ethik“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68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Lehrveranstaltung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Regelsemester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Verpflich-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tungsgrad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SWS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Studienleistung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5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Ringvorlesung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68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Einführung in die Praktische Philosophie/Ethik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68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Wissenschaftspropädeutisches Proseminar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17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Tutorium zum wissenschaftspropädeutischem Proseminar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68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Schlüsseltexte der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Praktischen Philosophie/Ethik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68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Modulprüfung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Hausarbeit (8-10 Seiten) im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wissenschaftspropädeutischen Proseminar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5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Gesamt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 SWS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 LP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317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Sonstiges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Bei der Wahl der Form der einzelnen Modulprüfungen soll darauf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geachtet werden, dass im Verlauf des Studiums verschiedene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Prüfungsformen abgedeckt werden.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254C5D32-426F-4013-ADB2-396D68EE35BF}"/>
              </a:ext>
            </a:extLst>
          </p:cNvPr>
          <p:cNvSpPr/>
          <p:nvPr/>
        </p:nvSpPr>
        <p:spPr>
          <a:xfrm>
            <a:off x="-272770" y="6381328"/>
            <a:ext cx="9253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/>
              <a:t>https://www.</a:t>
            </a:r>
            <a:r>
              <a:rPr lang="de-DE" sz="1600" b="1" dirty="0">
                <a:solidFill>
                  <a:srgbClr val="FF0000"/>
                </a:solidFill>
              </a:rPr>
              <a:t>philosophie</a:t>
            </a:r>
            <a:r>
              <a:rPr lang="de-DE" sz="1600" b="1" dirty="0"/>
              <a:t>.fb05.uni-mainz.de/</a:t>
            </a:r>
            <a:r>
              <a:rPr lang="de-DE" sz="1600" b="1" dirty="0" err="1"/>
              <a:t>files</a:t>
            </a:r>
            <a:r>
              <a:rPr lang="de-DE" sz="1600" b="1" dirty="0"/>
              <a:t>/2018/01/</a:t>
            </a:r>
            <a:r>
              <a:rPr lang="de-DE" sz="1600" b="1" dirty="0">
                <a:solidFill>
                  <a:srgbClr val="FF0000"/>
                </a:solidFill>
              </a:rPr>
              <a:t>Prüfungsordnung-Fachanhang</a:t>
            </a:r>
            <a:r>
              <a:rPr lang="de-DE" sz="1600" b="1" dirty="0"/>
              <a:t>.pdf</a:t>
            </a:r>
          </a:p>
        </p:txBody>
      </p:sp>
    </p:spTree>
    <p:extLst>
      <p:ext uri="{BB962C8B-B14F-4D97-AF65-F5344CB8AC3E}">
        <p14:creationId xmlns:p14="http://schemas.microsoft.com/office/powerpoint/2010/main" val="11789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2800" b="1" dirty="0"/>
              <a:t>Prüfungsordnung </a:t>
            </a:r>
            <a:r>
              <a:rPr lang="de-DE" sz="2800" b="1" dirty="0" err="1"/>
              <a:t>BEd</a:t>
            </a:r>
            <a:r>
              <a:rPr lang="de-DE" sz="2800" b="1" dirty="0"/>
              <a:t> </a:t>
            </a:r>
            <a:r>
              <a:rPr lang="de-DE" sz="2800" dirty="0"/>
              <a:t>(Fachanhang) </a:t>
            </a:r>
            <a:r>
              <a:rPr lang="de-DE" sz="2800" dirty="0">
                <a:sym typeface="Wingdings 3"/>
              </a:rPr>
              <a:t></a:t>
            </a:r>
            <a:r>
              <a:rPr lang="de-DE" sz="2800" b="1" dirty="0"/>
              <a:t>  </a:t>
            </a:r>
            <a:r>
              <a:rPr lang="de-DE" sz="2800" b="1" dirty="0">
                <a:solidFill>
                  <a:srgbClr val="FF0000"/>
                </a:solidFill>
              </a:rPr>
              <a:t>JOGU</a:t>
            </a:r>
            <a:r>
              <a:rPr lang="de-DE" sz="2800" b="1" dirty="0"/>
              <a:t>-</a:t>
            </a:r>
            <a:r>
              <a:rPr lang="de-DE" sz="2800" b="1" dirty="0" err="1"/>
              <a:t>St</a:t>
            </a:r>
            <a:r>
              <a:rPr lang="de-DE" sz="2800" b="1" dirty="0" err="1">
                <a:solidFill>
                  <a:srgbClr val="FF0000"/>
                </a:solidFill>
              </a:rPr>
              <a:t>I</a:t>
            </a:r>
            <a:r>
              <a:rPr lang="de-DE" sz="2800" b="1" dirty="0" err="1"/>
              <a:t>Ne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381" y="980728"/>
            <a:ext cx="43624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7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2800" b="1" dirty="0"/>
              <a:t>Prüfungsordnung </a:t>
            </a:r>
            <a:r>
              <a:rPr lang="de-DE" sz="2800" b="1" dirty="0" err="1"/>
              <a:t>BEd</a:t>
            </a:r>
            <a:r>
              <a:rPr lang="de-DE" sz="2800" b="1" dirty="0"/>
              <a:t> </a:t>
            </a:r>
            <a:r>
              <a:rPr lang="de-DE" sz="2800" dirty="0"/>
              <a:t>(Fachanhang) </a:t>
            </a:r>
            <a:r>
              <a:rPr lang="de-DE" sz="2800" dirty="0">
                <a:sym typeface="Wingdings 3"/>
              </a:rPr>
              <a:t></a:t>
            </a:r>
            <a:r>
              <a:rPr lang="de-DE" sz="2800" b="1" dirty="0"/>
              <a:t>  </a:t>
            </a:r>
            <a:r>
              <a:rPr lang="de-DE" sz="2800" b="1" dirty="0">
                <a:solidFill>
                  <a:srgbClr val="FF0000"/>
                </a:solidFill>
              </a:rPr>
              <a:t>JOGU</a:t>
            </a:r>
            <a:r>
              <a:rPr lang="de-DE" sz="2800" b="1" dirty="0"/>
              <a:t>-</a:t>
            </a:r>
            <a:r>
              <a:rPr lang="de-DE" sz="2800" b="1" dirty="0" err="1"/>
              <a:t>St</a:t>
            </a:r>
            <a:r>
              <a:rPr lang="de-DE" sz="2800" b="1" dirty="0" err="1">
                <a:solidFill>
                  <a:srgbClr val="FF0000"/>
                </a:solidFill>
              </a:rPr>
              <a:t>I</a:t>
            </a:r>
            <a:r>
              <a:rPr lang="de-DE" sz="2800" b="1" dirty="0" err="1"/>
              <a:t>Ne</a:t>
            </a:r>
            <a:endParaRPr lang="de-DE" sz="28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05217"/>
              </p:ext>
            </p:extLst>
          </p:nvPr>
        </p:nvGraphicFramePr>
        <p:xfrm>
          <a:off x="683568" y="1002279"/>
          <a:ext cx="3672406" cy="5599431"/>
        </p:xfrm>
        <a:graphic>
          <a:graphicData uri="http://schemas.openxmlformats.org/drawingml/2006/table">
            <a:tbl>
              <a:tblPr firstRow="1" firstCol="1" bandRow="1"/>
              <a:tblGrid>
                <a:gridCol w="109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466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Modul 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„Grundlagen und Grundfragen der Ethik“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35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Lehrveranstaltung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Regel-semester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Ver-pflich</a:t>
                      </a: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tungs</a:t>
                      </a: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-grad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SWS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Studien-leistung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81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Ringvorlesung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5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Einführung in die Praktische Philosophie/Ethik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5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Wissenschafts-propädeutisches Proseminar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35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Tutorium zum wissenschaftspropädeutischem Proseminar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5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Schlüsseltexte der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Praktischen Philosophie/Ethik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5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Modulprüfung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Hausarbeit (8-10 Seiten) im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wissenschaftspropädeutischen Proseminar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661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Gesamt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 SWS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 LP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919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Sonstiges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Bei der Wahl der Form der einzelnen Modulprüfungen soll darauf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geachtet werden, </a:t>
                      </a:r>
                      <a:r>
                        <a:rPr lang="de-DE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dass</a:t>
                      </a: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im Verlauf des Studiums verschiedene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Prüfungsformen abgedeckt werden.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02278"/>
            <a:ext cx="4346848" cy="5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80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2800" b="1" dirty="0"/>
              <a:t>Prüfungsordnung </a:t>
            </a:r>
            <a:r>
              <a:rPr lang="de-DE" sz="2800" b="1" dirty="0" err="1"/>
              <a:t>BEd</a:t>
            </a:r>
            <a:r>
              <a:rPr lang="de-DE" sz="2800" b="1" dirty="0"/>
              <a:t> </a:t>
            </a:r>
            <a:r>
              <a:rPr lang="de-DE" sz="2800" dirty="0"/>
              <a:t>(Fachanhang) </a:t>
            </a:r>
            <a:r>
              <a:rPr lang="de-DE" sz="2800" dirty="0">
                <a:sym typeface="Wingdings 3"/>
              </a:rPr>
              <a:t></a:t>
            </a:r>
            <a:r>
              <a:rPr lang="de-DE" sz="2800" b="1" dirty="0"/>
              <a:t>  </a:t>
            </a:r>
            <a:r>
              <a:rPr lang="de-DE" sz="2800" b="1" dirty="0">
                <a:solidFill>
                  <a:srgbClr val="FF0000"/>
                </a:solidFill>
              </a:rPr>
              <a:t>JOGU</a:t>
            </a:r>
            <a:r>
              <a:rPr lang="de-DE" sz="2800" b="1" dirty="0"/>
              <a:t>-</a:t>
            </a:r>
            <a:r>
              <a:rPr lang="de-DE" sz="2800" b="1" dirty="0" err="1"/>
              <a:t>St</a:t>
            </a:r>
            <a:r>
              <a:rPr lang="de-DE" sz="2800" b="1" dirty="0" err="1">
                <a:solidFill>
                  <a:srgbClr val="FF0000"/>
                </a:solidFill>
              </a:rPr>
              <a:t>I</a:t>
            </a:r>
            <a:r>
              <a:rPr lang="de-DE" sz="2800" b="1" dirty="0" err="1"/>
              <a:t>Ne</a:t>
            </a:r>
            <a:endParaRPr lang="de-DE" sz="28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651954"/>
              </p:ext>
            </p:extLst>
          </p:nvPr>
        </p:nvGraphicFramePr>
        <p:xfrm>
          <a:off x="395536" y="1124744"/>
          <a:ext cx="3744417" cy="5569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6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8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5665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u="sng" dirty="0">
                          <a:effectLst/>
                        </a:rPr>
                        <a:t>Modul-Nr. 21</a:t>
                      </a:r>
                      <a:endParaRPr lang="de-DE" sz="11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u="sng" dirty="0">
                          <a:effectLst/>
                        </a:rPr>
                        <a:t>Grundlagen und Grundfragen der Ethik</a:t>
                      </a:r>
                      <a:endParaRPr lang="de-DE" sz="11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63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Lehrveranstaltung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Art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408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Ringvorlesung</a:t>
                      </a: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V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Einführung in die Praktische</a:t>
                      </a:r>
                      <a:r>
                        <a:rPr lang="de-DE" sz="1000" baseline="0" dirty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Philosophie/Ethik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+mn-lt"/>
                        <a:ea typeface="+mn-ea"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  <a:ea typeface="+mn-ea"/>
                        </a:rPr>
                        <a:t>V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Wissenschafts-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propädeutisches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Proseminar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+mn-ea"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+mn-ea"/>
                        </a:rPr>
                        <a:t>PS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751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Tutorium zum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wissenschafts-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propädeutisches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Proseminar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Schlüsseltexte der Praktischen Philosophie/Ethik</a:t>
                      </a: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PS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90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468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124744"/>
            <a:ext cx="4644008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5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358209" y="1484784"/>
            <a:ext cx="8496944" cy="50405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  <a:p>
            <a:pPr algn="ctr"/>
            <a:r>
              <a:rPr lang="de-DE" sz="2400" b="1" dirty="0">
                <a:solidFill>
                  <a:schemeClr val="tx1"/>
                </a:solidFill>
              </a:rPr>
              <a:t>Beachten Sie bitte REGELMÄSSIG die Informationen auf folgenden Seiten, da die nachstehenden Informationen nur den je tagesaktuellen Stand wiederspiegeln:</a:t>
            </a:r>
          </a:p>
          <a:p>
            <a:endParaRPr lang="de-DE" dirty="0"/>
          </a:p>
          <a:p>
            <a:pPr algn="ctr"/>
            <a:r>
              <a:rPr lang="de-DE" sz="16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https://www.studium.uni-mainz.de/studienbeginn/</a:t>
            </a:r>
            <a:endParaRPr lang="de-DE" sz="1600" b="1" dirty="0">
              <a:solidFill>
                <a:srgbClr val="FF0000"/>
              </a:solidFill>
            </a:endParaRPr>
          </a:p>
          <a:p>
            <a:pPr algn="ctr"/>
            <a:endParaRPr lang="de-DE" sz="1600" b="1" dirty="0">
              <a:solidFill>
                <a:srgbClr val="FF0000"/>
              </a:solidFill>
            </a:endParaRPr>
          </a:p>
          <a:p>
            <a:pPr lvl="0" algn="ctr"/>
            <a:r>
              <a:rPr lang="de-DE" sz="1600" b="1" u="sng" dirty="0">
                <a:solidFill>
                  <a:srgbClr val="FF0000"/>
                </a:solidFill>
              </a:rPr>
              <a:t>https://www.philosophie.fb05.uni-mainz.de/</a:t>
            </a:r>
          </a:p>
          <a:p>
            <a:pPr lvl="0" algn="ctr"/>
            <a:endParaRPr lang="de-DE" sz="1600" dirty="0">
              <a:solidFill>
                <a:srgbClr val="FF0000"/>
              </a:solidFill>
            </a:endParaRPr>
          </a:p>
          <a:p>
            <a:pPr algn="ctr"/>
            <a:r>
              <a:rPr lang="de-DE" sz="16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https://www.fb05.uni-mainz.de/aktuelles-aus-dem-pruefungsamt/</a:t>
            </a:r>
            <a:endParaRPr lang="de-DE" sz="1600" b="1" dirty="0">
              <a:solidFill>
                <a:srgbClr val="FF0000"/>
              </a:solidFill>
            </a:endParaRPr>
          </a:p>
          <a:p>
            <a:pPr algn="ctr"/>
            <a:endParaRPr lang="de-DE" sz="1600" b="1" dirty="0">
              <a:solidFill>
                <a:srgbClr val="FF0000"/>
              </a:solidFill>
            </a:endParaRPr>
          </a:p>
          <a:p>
            <a:pPr algn="ctr"/>
            <a:r>
              <a:rPr lang="de-DE" sz="16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16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https://info.jogustine.uni-mainz.de/anmeldephasen/lehrveranstaltungsanmeldephasen/</a:t>
            </a:r>
            <a:endParaRPr lang="de-DE" sz="1600" dirty="0"/>
          </a:p>
          <a:p>
            <a:pPr algn="ctr"/>
            <a:endParaRPr lang="de-DE" sz="2000" b="1" dirty="0">
              <a:solidFill>
                <a:srgbClr val="FF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dirty="0"/>
              <a:t> </a:t>
            </a:r>
          </a:p>
          <a:p>
            <a:pPr algn="ctr"/>
            <a:endParaRPr lang="de-DE" sz="2000" b="1" dirty="0">
              <a:solidFill>
                <a:srgbClr val="FF0000"/>
              </a:solidFill>
            </a:endParaRPr>
          </a:p>
          <a:p>
            <a:pPr algn="ctr"/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58209" y="260648"/>
            <a:ext cx="84969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STUDIENBÜRO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Philosophie, Slavistik, Turkologie</a:t>
            </a:r>
          </a:p>
        </p:txBody>
      </p:sp>
    </p:spTree>
    <p:extLst>
      <p:ext uri="{BB962C8B-B14F-4D97-AF65-F5344CB8AC3E}">
        <p14:creationId xmlns:p14="http://schemas.microsoft.com/office/powerpoint/2010/main" val="2920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281" y="45148"/>
            <a:ext cx="8229600" cy="634082"/>
          </a:xfrm>
        </p:spPr>
        <p:txBody>
          <a:bodyPr>
            <a:normAutofit/>
          </a:bodyPr>
          <a:lstStyle/>
          <a:p>
            <a:r>
              <a:rPr lang="de-DE" sz="2800" b="1" dirty="0"/>
              <a:t>Prüfungsordnung </a:t>
            </a:r>
            <a:r>
              <a:rPr lang="de-DE" sz="2800" b="1" dirty="0" err="1"/>
              <a:t>BEd</a:t>
            </a:r>
            <a:r>
              <a:rPr lang="de-DE" sz="2800" b="1" dirty="0"/>
              <a:t> </a:t>
            </a:r>
            <a:r>
              <a:rPr lang="de-DE" sz="2800" dirty="0"/>
              <a:t>(Fachanhang) </a:t>
            </a:r>
            <a:r>
              <a:rPr lang="de-DE" sz="2800" dirty="0">
                <a:sym typeface="Wingdings 3"/>
              </a:rPr>
              <a:t></a:t>
            </a:r>
            <a:r>
              <a:rPr lang="de-DE" sz="2800" b="1" dirty="0"/>
              <a:t>  </a:t>
            </a:r>
            <a:r>
              <a:rPr lang="de-DE" sz="2800" b="1" dirty="0">
                <a:solidFill>
                  <a:srgbClr val="FF0000"/>
                </a:solidFill>
              </a:rPr>
              <a:t>JOGU</a:t>
            </a:r>
            <a:r>
              <a:rPr lang="de-DE" sz="2800" b="1" dirty="0"/>
              <a:t>-</a:t>
            </a:r>
            <a:r>
              <a:rPr lang="de-DE" sz="2800" b="1" dirty="0" err="1"/>
              <a:t>St</a:t>
            </a:r>
            <a:r>
              <a:rPr lang="de-DE" sz="2800" b="1" dirty="0" err="1">
                <a:solidFill>
                  <a:srgbClr val="FF0000"/>
                </a:solidFill>
              </a:rPr>
              <a:t>I</a:t>
            </a:r>
            <a:r>
              <a:rPr lang="de-DE" sz="2800" b="1" dirty="0" err="1"/>
              <a:t>Ne</a:t>
            </a:r>
            <a:endParaRPr lang="de-DE" sz="2800" dirty="0"/>
          </a:p>
        </p:txBody>
      </p:sp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04642"/>
              </p:ext>
            </p:extLst>
          </p:nvPr>
        </p:nvGraphicFramePr>
        <p:xfrm>
          <a:off x="395536" y="1124744"/>
          <a:ext cx="3744417" cy="5569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6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8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5665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u="sng" dirty="0">
                          <a:effectLst/>
                        </a:rPr>
                        <a:t>Modul-Nr. 21</a:t>
                      </a:r>
                      <a:endParaRPr lang="de-DE" sz="11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u="sng" dirty="0">
                          <a:effectLst/>
                        </a:rPr>
                        <a:t>Grundlagen und Grundfragen der Ethik</a:t>
                      </a:r>
                      <a:endParaRPr lang="de-DE" sz="110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63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Lehrveranstaltung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Art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408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Ringvorlesung</a:t>
                      </a: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V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Einführung in die Praktische</a:t>
                      </a:r>
                      <a:r>
                        <a:rPr lang="de-DE" sz="1000" baseline="0" dirty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Philosophie/Ethik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+mn-lt"/>
                        <a:ea typeface="+mn-ea"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  <a:ea typeface="+mn-ea"/>
                        </a:rPr>
                        <a:t>V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Wissenschafts-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propädeutisches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Proseminar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+mn-lt"/>
                        <a:ea typeface="+mn-ea"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+mn-ea"/>
                        </a:rPr>
                        <a:t>PS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751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Tutorium zum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wissenschafts-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propädeutisches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Proseminar</a:t>
                      </a:r>
                    </a:p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Schlüsseltexte der Praktischen Philosophie/Ethik</a:t>
                      </a: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</a:endParaRPr>
                    </a:p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PS</a:t>
                      </a: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90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468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27" name="Gerade Verbindung mit Pfeil 26"/>
          <p:cNvCxnSpPr/>
          <p:nvPr/>
        </p:nvCxnSpPr>
        <p:spPr>
          <a:xfrm>
            <a:off x="1422216" y="2052197"/>
            <a:ext cx="3125900" cy="22680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1566781" y="1842897"/>
            <a:ext cx="2995621" cy="272326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1907704" y="2223111"/>
            <a:ext cx="2674401" cy="2447170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475656" y="2564904"/>
            <a:ext cx="3065788" cy="25524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907704" y="3010092"/>
            <a:ext cx="2623377" cy="3011196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907704" y="2992894"/>
            <a:ext cx="2623377" cy="2490422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endCxn id="95" idx="1"/>
          </p:cNvCxnSpPr>
          <p:nvPr/>
        </p:nvCxnSpPr>
        <p:spPr>
          <a:xfrm flipV="1">
            <a:off x="1976199" y="3984713"/>
            <a:ext cx="2624258" cy="613390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1547664" y="5323441"/>
            <a:ext cx="2993780" cy="10379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1951070" y="5517232"/>
            <a:ext cx="2608468" cy="1086012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618918"/>
            <a:ext cx="5524500" cy="523875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804924"/>
            <a:ext cx="576064" cy="146442"/>
          </a:xfrm>
          <a:prstGeom prst="rect">
            <a:avLst/>
          </a:prstGeom>
        </p:spPr>
      </p:pic>
      <p:cxnSp>
        <p:nvCxnSpPr>
          <p:cNvPr id="56" name="Gerade Verbindung mit Pfeil 55"/>
          <p:cNvCxnSpPr/>
          <p:nvPr/>
        </p:nvCxnSpPr>
        <p:spPr>
          <a:xfrm flipV="1">
            <a:off x="1951070" y="2070246"/>
            <a:ext cx="2590374" cy="2635680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flipV="1">
            <a:off x="1951070" y="2369254"/>
            <a:ext cx="2590374" cy="2286070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V="1">
            <a:off x="1951070" y="2610416"/>
            <a:ext cx="2590374" cy="2042946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V="1">
            <a:off x="1984106" y="2989468"/>
            <a:ext cx="2557338" cy="1625300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V="1">
            <a:off x="1951070" y="3344658"/>
            <a:ext cx="2590374" cy="1280111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 flipV="1">
            <a:off x="1984106" y="3631890"/>
            <a:ext cx="2578296" cy="1005392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Grafik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457" y="1112925"/>
            <a:ext cx="4419600" cy="5743575"/>
          </a:xfrm>
          <a:prstGeom prst="rect">
            <a:avLst/>
          </a:prstGeom>
        </p:spPr>
      </p:pic>
      <p:cxnSp>
        <p:nvCxnSpPr>
          <p:cNvPr id="96" name="Gerade Verbindung mit Pfeil 95"/>
          <p:cNvCxnSpPr/>
          <p:nvPr/>
        </p:nvCxnSpPr>
        <p:spPr>
          <a:xfrm flipV="1">
            <a:off x="1955241" y="1518702"/>
            <a:ext cx="2664426" cy="2121939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 flipV="1">
            <a:off x="1547078" y="1217594"/>
            <a:ext cx="3094298" cy="238066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Grafik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6" y="1509813"/>
            <a:ext cx="485775" cy="133350"/>
          </a:xfrm>
          <a:prstGeom prst="rect">
            <a:avLst/>
          </a:prstGeom>
        </p:spPr>
      </p:pic>
      <p:pic>
        <p:nvPicPr>
          <p:cNvPr id="112" name="Grafik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6" y="2039852"/>
            <a:ext cx="485775" cy="133350"/>
          </a:xfrm>
          <a:prstGeom prst="rect">
            <a:avLst/>
          </a:prstGeom>
        </p:spPr>
      </p:pic>
      <p:pic>
        <p:nvPicPr>
          <p:cNvPr id="113" name="Grafik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5" y="2367248"/>
            <a:ext cx="485775" cy="133350"/>
          </a:xfrm>
          <a:prstGeom prst="rect">
            <a:avLst/>
          </a:prstGeom>
        </p:spPr>
      </p:pic>
      <p:pic>
        <p:nvPicPr>
          <p:cNvPr id="114" name="Grafik 1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5" y="2694644"/>
            <a:ext cx="485775" cy="133350"/>
          </a:xfrm>
          <a:prstGeom prst="rect">
            <a:avLst/>
          </a:prstGeom>
        </p:spPr>
      </p:pic>
      <p:pic>
        <p:nvPicPr>
          <p:cNvPr id="115" name="Grafik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449" y="3006778"/>
            <a:ext cx="485775" cy="133350"/>
          </a:xfrm>
          <a:prstGeom prst="rect">
            <a:avLst/>
          </a:prstGeom>
        </p:spPr>
      </p:pic>
      <p:pic>
        <p:nvPicPr>
          <p:cNvPr id="116" name="Grafik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4" y="3321411"/>
            <a:ext cx="485775" cy="133350"/>
          </a:xfrm>
          <a:prstGeom prst="rect">
            <a:avLst/>
          </a:prstGeom>
        </p:spPr>
      </p:pic>
      <p:pic>
        <p:nvPicPr>
          <p:cNvPr id="117" name="Grafik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3" y="3648807"/>
            <a:ext cx="485775" cy="133350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2" y="3984712"/>
            <a:ext cx="485775" cy="133350"/>
          </a:xfrm>
          <a:prstGeom prst="rect">
            <a:avLst/>
          </a:prstGeom>
        </p:spPr>
      </p:pic>
      <p:pic>
        <p:nvPicPr>
          <p:cNvPr id="119" name="Grafik 1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2" y="4511437"/>
            <a:ext cx="485775" cy="133350"/>
          </a:xfrm>
          <a:prstGeom prst="rect">
            <a:avLst/>
          </a:prstGeom>
        </p:spPr>
      </p:pic>
      <p:pic>
        <p:nvPicPr>
          <p:cNvPr id="120" name="Grafik 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1" y="5276781"/>
            <a:ext cx="485775" cy="133350"/>
          </a:xfrm>
          <a:prstGeom prst="rect">
            <a:avLst/>
          </a:prstGeom>
        </p:spPr>
      </p:pic>
      <p:pic>
        <p:nvPicPr>
          <p:cNvPr id="121" name="Grafik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070" y="5965145"/>
            <a:ext cx="485775" cy="133350"/>
          </a:xfrm>
          <a:prstGeom prst="rect">
            <a:avLst/>
          </a:prstGeom>
        </p:spPr>
      </p:pic>
      <p:pic>
        <p:nvPicPr>
          <p:cNvPr id="122" name="Grafik 1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444" y="6520159"/>
            <a:ext cx="485775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5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Prüfungsordnung </a:t>
            </a:r>
            <a:r>
              <a:rPr lang="de-DE" sz="2800" b="1" dirty="0" err="1"/>
              <a:t>BEd</a:t>
            </a:r>
            <a:r>
              <a:rPr lang="de-DE" sz="2800" b="1" dirty="0"/>
              <a:t> </a:t>
            </a:r>
            <a:r>
              <a:rPr lang="de-DE" sz="2800" dirty="0"/>
              <a:t>(Fachanhang) </a:t>
            </a:r>
            <a:r>
              <a:rPr lang="de-DE" sz="2800" dirty="0">
                <a:sym typeface="Wingdings 3"/>
              </a:rPr>
              <a:t></a:t>
            </a:r>
            <a:r>
              <a:rPr lang="de-DE" sz="2800" b="1" dirty="0"/>
              <a:t>  </a:t>
            </a:r>
            <a:r>
              <a:rPr lang="de-DE" sz="2800" b="1" dirty="0">
                <a:solidFill>
                  <a:srgbClr val="FF0000"/>
                </a:solidFill>
              </a:rPr>
              <a:t>JOGU</a:t>
            </a:r>
            <a:r>
              <a:rPr lang="de-DE" sz="2800" b="1" dirty="0"/>
              <a:t>-</a:t>
            </a:r>
            <a:r>
              <a:rPr lang="de-DE" sz="2800" b="1" dirty="0" err="1"/>
              <a:t>St</a:t>
            </a:r>
            <a:r>
              <a:rPr lang="de-DE" sz="2800" b="1" dirty="0" err="1">
                <a:solidFill>
                  <a:srgbClr val="FF0000"/>
                </a:solidFill>
              </a:rPr>
              <a:t>I</a:t>
            </a:r>
            <a:r>
              <a:rPr lang="de-DE" sz="2800" b="1" dirty="0" err="1"/>
              <a:t>Ne</a:t>
            </a:r>
            <a:endParaRPr lang="de-DE" sz="2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3" y="1556792"/>
            <a:ext cx="30003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Textfeld 13330"/>
          <p:cNvSpPr txBox="1"/>
          <p:nvPr/>
        </p:nvSpPr>
        <p:spPr>
          <a:xfrm>
            <a:off x="251520" y="5147161"/>
            <a:ext cx="4824536" cy="156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Anmeldung in je </a:t>
            </a:r>
            <a:r>
              <a:rPr lang="de-DE" b="1" u="sng" dirty="0">
                <a:solidFill>
                  <a:srgbClr val="FF0000"/>
                </a:solidFill>
              </a:rPr>
              <a:t>EINER</a:t>
            </a:r>
            <a:r>
              <a:rPr lang="de-DE" b="1" dirty="0">
                <a:solidFill>
                  <a:srgbClr val="FF0000"/>
                </a:solidFill>
              </a:rPr>
              <a:t> KLEINGRUPPE:</a:t>
            </a:r>
          </a:p>
          <a:p>
            <a:endParaRPr lang="de-DE" sz="10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Wissenschaftspropädeutisches Proseminar</a:t>
            </a:r>
          </a:p>
          <a:p>
            <a:r>
              <a:rPr lang="de-DE" b="1" dirty="0">
                <a:solidFill>
                  <a:srgbClr val="FF0000"/>
                </a:solidFill>
              </a:rPr>
              <a:t>        </a:t>
            </a:r>
            <a:r>
              <a:rPr lang="de-DE" b="1" i="1" dirty="0">
                <a:solidFill>
                  <a:srgbClr val="FF0000"/>
                </a:solidFill>
              </a:rPr>
              <a:t>zugehöriges</a:t>
            </a:r>
          </a:p>
          <a:p>
            <a:pPr marL="285750" indent="-285750">
              <a:buFontTx/>
              <a:buChar char="-"/>
            </a:pPr>
            <a:endParaRPr lang="de-DE" sz="1000" b="1" dirty="0">
              <a:solidFill>
                <a:srgbClr val="FF0000"/>
              </a:solidFill>
            </a:endParaRPr>
          </a:p>
          <a:p>
            <a:pPr marL="285750" indent="-285750">
              <a:lnSpc>
                <a:spcPts val="1320"/>
              </a:lnSpc>
              <a:buFontTx/>
              <a:buChar char="-"/>
              <a:defRPr/>
            </a:pPr>
            <a:r>
              <a:rPr lang="de-DE" b="1" dirty="0">
                <a:solidFill>
                  <a:srgbClr val="FF0000"/>
                </a:solidFill>
              </a:rPr>
              <a:t>Tutorium zum Wissenschafts-</a:t>
            </a:r>
          </a:p>
          <a:p>
            <a:pPr>
              <a:lnSpc>
                <a:spcPts val="1320"/>
              </a:lnSpc>
              <a:defRPr/>
            </a:pPr>
            <a:r>
              <a:rPr lang="de-DE" b="1" dirty="0">
                <a:solidFill>
                  <a:srgbClr val="FF0000"/>
                </a:solidFill>
              </a:rPr>
              <a:t>                                propädeutischen Proseminar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825310"/>
            <a:ext cx="3898776" cy="2939758"/>
          </a:xfrm>
          <a:prstGeom prst="rect">
            <a:avLst/>
          </a:prstGeom>
        </p:spPr>
      </p:pic>
      <p:cxnSp>
        <p:nvCxnSpPr>
          <p:cNvPr id="23" name="Gerade Verbindung mit Pfeil 22"/>
          <p:cNvCxnSpPr/>
          <p:nvPr/>
        </p:nvCxnSpPr>
        <p:spPr>
          <a:xfrm flipV="1">
            <a:off x="1547664" y="1225702"/>
            <a:ext cx="3312368" cy="119518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1969349" y="1714540"/>
            <a:ext cx="2890683" cy="974923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1969349" y="2155218"/>
            <a:ext cx="2890683" cy="557112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969349" y="2643730"/>
            <a:ext cx="2890683" cy="45732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969349" y="2689462"/>
            <a:ext cx="2890683" cy="420503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1547664" y="3667386"/>
            <a:ext cx="3403741" cy="62954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1951030" y="3908233"/>
            <a:ext cx="3000375" cy="811891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1969349" y="3908233"/>
            <a:ext cx="2957510" cy="1236955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969349" y="3908233"/>
            <a:ext cx="3006602" cy="1727766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951030" y="3908233"/>
            <a:ext cx="3024921" cy="2185063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1969349" y="3908233"/>
            <a:ext cx="2957510" cy="2697756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1969349" y="2700896"/>
            <a:ext cx="2890683" cy="845943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49689" y="980400"/>
            <a:ext cx="311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Kleingruppen </a:t>
            </a:r>
            <a:r>
              <a:rPr lang="de-DE" b="1" dirty="0" err="1">
                <a:solidFill>
                  <a:srgbClr val="FF0000"/>
                </a:solidFill>
              </a:rPr>
              <a:t>WpS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  <a:sym typeface="Wingdings 3" panose="05040102010807070707" pitchFamily="18" charset="2"/>
              </a:rPr>
              <a:t>  Tutorium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193" y="3982157"/>
            <a:ext cx="3495675" cy="282892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437" y="4509120"/>
            <a:ext cx="2254344" cy="234888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114" y="4551304"/>
            <a:ext cx="485775" cy="13335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814" y="5127755"/>
            <a:ext cx="485775" cy="13335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814" y="5616885"/>
            <a:ext cx="485775" cy="13335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115" y="6147308"/>
            <a:ext cx="485775" cy="13335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814" y="6701191"/>
            <a:ext cx="485775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76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633" y="67324"/>
            <a:ext cx="8229600" cy="634082"/>
          </a:xfrm>
        </p:spPr>
        <p:txBody>
          <a:bodyPr>
            <a:normAutofit/>
          </a:bodyPr>
          <a:lstStyle/>
          <a:p>
            <a:r>
              <a:rPr lang="de-DE" sz="2800" b="1" dirty="0"/>
              <a:t>Prüfungsordnung </a:t>
            </a:r>
            <a:r>
              <a:rPr lang="de-DE" sz="2800" b="1" dirty="0" err="1"/>
              <a:t>BEd</a:t>
            </a:r>
            <a:r>
              <a:rPr lang="de-DE" sz="2800" b="1" dirty="0"/>
              <a:t> </a:t>
            </a:r>
            <a:r>
              <a:rPr lang="de-DE" sz="2800" dirty="0"/>
              <a:t>(Fachanhang) </a:t>
            </a:r>
            <a:r>
              <a:rPr lang="de-DE" sz="2800" dirty="0">
                <a:sym typeface="Wingdings 3"/>
              </a:rPr>
              <a:t></a:t>
            </a:r>
            <a:r>
              <a:rPr lang="de-DE" sz="2800" b="1" dirty="0"/>
              <a:t>  </a:t>
            </a:r>
            <a:r>
              <a:rPr lang="de-DE" sz="2800" b="1" dirty="0">
                <a:solidFill>
                  <a:srgbClr val="FF0000"/>
                </a:solidFill>
              </a:rPr>
              <a:t>JOGU</a:t>
            </a:r>
            <a:r>
              <a:rPr lang="de-DE" sz="2800" b="1" dirty="0"/>
              <a:t>-</a:t>
            </a:r>
            <a:r>
              <a:rPr lang="de-DE" sz="2800" b="1" dirty="0" err="1"/>
              <a:t>St</a:t>
            </a:r>
            <a:r>
              <a:rPr lang="de-DE" sz="2800" b="1" dirty="0" err="1">
                <a:solidFill>
                  <a:srgbClr val="FF0000"/>
                </a:solidFill>
              </a:rPr>
              <a:t>I</a:t>
            </a:r>
            <a:r>
              <a:rPr lang="de-DE" sz="2800" b="1" dirty="0" err="1"/>
              <a:t>Ne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054999"/>
            <a:ext cx="44590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    empfohlen </a:t>
            </a:r>
            <a:r>
              <a:rPr lang="de-DE" b="1" dirty="0">
                <a:solidFill>
                  <a:srgbClr val="FF0000"/>
                </a:solidFill>
                <a:cs typeface="Times New Roman" panose="02020603050405020304" pitchFamily="18" charset="0"/>
              </a:rPr>
              <a:t>≠</a:t>
            </a:r>
            <a:r>
              <a:rPr lang="de-DE" dirty="0">
                <a:cs typeface="Times New Roman" panose="02020603050405020304" pitchFamily="18" charset="0"/>
              </a:rPr>
              <a:t> verpflichtend</a:t>
            </a:r>
          </a:p>
          <a:p>
            <a:endParaRPr lang="de-DE" dirty="0"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de-DE" dirty="0" err="1">
                <a:solidFill>
                  <a:srgbClr val="FF0000"/>
                </a:solidFill>
                <a:cs typeface="Times New Roman" panose="02020603050405020304" pitchFamily="18" charset="0"/>
              </a:rPr>
              <a:t>WpS</a:t>
            </a:r>
            <a:r>
              <a:rPr 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de-DE" dirty="0">
                <a:cs typeface="Times New Roman" panose="02020603050405020304" pitchFamily="18" charset="0"/>
              </a:rPr>
              <a:t> „</a:t>
            </a:r>
            <a:r>
              <a:rPr lang="de-DE" i="1" dirty="0">
                <a:cs typeface="Times New Roman" panose="02020603050405020304" pitchFamily="18" charset="0"/>
              </a:rPr>
              <a:t>Titel XY“</a:t>
            </a:r>
          </a:p>
          <a:p>
            <a:r>
              <a:rPr lang="de-DE" i="1" dirty="0">
                <a:cs typeface="Times New Roman" panose="02020603050405020304" pitchFamily="18" charset="0"/>
              </a:rPr>
              <a:t>         </a:t>
            </a:r>
          </a:p>
          <a:p>
            <a:r>
              <a:rPr lang="de-DE" i="1" dirty="0">
                <a:cs typeface="Times New Roman" panose="02020603050405020304" pitchFamily="18" charset="0"/>
              </a:rPr>
              <a:t>                 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dirty="0"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</a:p>
          <a:p>
            <a:r>
              <a:rPr 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(T)</a:t>
            </a:r>
            <a:r>
              <a:rPr lang="de-DE" dirty="0">
                <a:cs typeface="Times New Roman" panose="02020603050405020304" pitchFamily="18" charset="0"/>
              </a:rPr>
              <a:t> </a:t>
            </a:r>
            <a:r>
              <a:rPr lang="de-DE" i="1" dirty="0">
                <a:cs typeface="Times New Roman" panose="02020603050405020304" pitchFamily="18" charset="0"/>
              </a:rPr>
              <a:t>Tutorium zum </a:t>
            </a:r>
            <a:r>
              <a:rPr lang="de-DE" i="1" dirty="0" err="1">
                <a:cs typeface="Times New Roman" panose="02020603050405020304" pitchFamily="18" charset="0"/>
              </a:rPr>
              <a:t>WpS</a:t>
            </a:r>
            <a:r>
              <a:rPr lang="de-DE" i="1" dirty="0">
                <a:cs typeface="Times New Roman" panose="02020603050405020304" pitchFamily="18" charset="0"/>
              </a:rPr>
              <a:t> „Titel XY“</a:t>
            </a:r>
          </a:p>
          <a:p>
            <a:r>
              <a:rPr lang="de-DE" i="1" dirty="0">
                <a:cs typeface="Times New Roman" panose="02020603050405020304" pitchFamily="18" charset="0"/>
              </a:rPr>
              <a:t>                          </a:t>
            </a:r>
            <a:endParaRPr lang="de-DE" i="1" dirty="0"/>
          </a:p>
          <a:p>
            <a:endParaRPr lang="de-DE" dirty="0"/>
          </a:p>
          <a:p>
            <a:r>
              <a:rPr lang="de-DE" b="1" u="sng" dirty="0">
                <a:solidFill>
                  <a:srgbClr val="FF0000"/>
                </a:solidFill>
              </a:rPr>
              <a:t>Anmeldung:</a:t>
            </a:r>
          </a:p>
          <a:p>
            <a:r>
              <a:rPr lang="de-DE" dirty="0">
                <a:sym typeface="Wingdings 3" panose="05040102010807070707" pitchFamily="18" charset="2"/>
              </a:rPr>
              <a:t>   </a:t>
            </a:r>
            <a:r>
              <a:rPr lang="de-DE" dirty="0"/>
              <a:t>(</a:t>
            </a:r>
            <a:r>
              <a:rPr lang="de-DE" dirty="0" err="1"/>
              <a:t>WpS</a:t>
            </a:r>
            <a:r>
              <a:rPr lang="de-DE" dirty="0"/>
              <a:t>) </a:t>
            </a:r>
            <a:r>
              <a:rPr lang="de-DE" dirty="0">
                <a:solidFill>
                  <a:srgbClr val="FF0000"/>
                </a:solidFill>
              </a:rPr>
              <a:t>während</a:t>
            </a:r>
            <a:r>
              <a:rPr lang="de-DE" dirty="0"/>
              <a:t> </a:t>
            </a:r>
            <a:r>
              <a:rPr lang="de-DE" dirty="0">
                <a:sym typeface="Wingdings 3" panose="05040102010807070707" pitchFamily="18" charset="2"/>
              </a:rPr>
              <a:t>2. Anmeldephase</a:t>
            </a:r>
          </a:p>
          <a:p>
            <a:r>
              <a:rPr lang="de-DE" dirty="0">
                <a:sym typeface="Wingdings 3" panose="05040102010807070707" pitchFamily="18" charset="2"/>
              </a:rPr>
              <a:t>                      (16.10.23, 13h – 19.10.23, 13h)</a:t>
            </a:r>
          </a:p>
          <a:p>
            <a:r>
              <a:rPr lang="de-DE" dirty="0">
                <a:sym typeface="Wingdings 3" panose="05040102010807070707" pitchFamily="18" charset="2"/>
              </a:rPr>
              <a:t>   Zusage im (</a:t>
            </a:r>
            <a:r>
              <a:rPr lang="de-DE" dirty="0" err="1">
                <a:sym typeface="Wingdings 3" panose="05040102010807070707" pitchFamily="18" charset="2"/>
              </a:rPr>
              <a:t>WpS</a:t>
            </a:r>
            <a:r>
              <a:rPr lang="de-DE" dirty="0">
                <a:sym typeface="Wingdings 3" panose="05040102010807070707" pitchFamily="18" charset="2"/>
              </a:rPr>
              <a:t>) </a:t>
            </a:r>
            <a:r>
              <a:rPr lang="de-DE" i="1" dirty="0">
                <a:cs typeface="Times New Roman" panose="02020603050405020304" pitchFamily="18" charset="0"/>
              </a:rPr>
              <a:t>Rousseau</a:t>
            </a:r>
          </a:p>
          <a:p>
            <a:r>
              <a:rPr lang="de-DE" dirty="0">
                <a:cs typeface="Times New Roman" panose="02020603050405020304" pitchFamily="18" charset="0"/>
                <a:sym typeface="Wingdings 3" panose="05040102010807070707" pitchFamily="18" charset="2"/>
              </a:rPr>
              <a:t>                       </a:t>
            </a:r>
            <a:r>
              <a:rPr lang="de-DE" dirty="0">
                <a:solidFill>
                  <a:srgbClr val="FF000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nach 2. Anmeldephase, dann</a:t>
            </a:r>
            <a:endParaRPr lang="de-DE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r>
              <a:rPr lang="de-DE" dirty="0">
                <a:sym typeface="Wingdings 3" panose="05040102010807070707" pitchFamily="18" charset="2"/>
              </a:rPr>
              <a:t>   (T) </a:t>
            </a:r>
            <a:r>
              <a:rPr lang="de-DE" dirty="0">
                <a:solidFill>
                  <a:srgbClr val="FF0000"/>
                </a:solidFill>
                <a:sym typeface="Wingdings 3" panose="05040102010807070707" pitchFamily="18" charset="2"/>
              </a:rPr>
              <a:t>während</a:t>
            </a:r>
            <a:r>
              <a:rPr lang="de-DE" dirty="0">
                <a:sym typeface="Wingdings 3" panose="05040102010807070707" pitchFamily="18" charset="2"/>
              </a:rPr>
              <a:t> Restplatzvergabe</a:t>
            </a:r>
          </a:p>
          <a:p>
            <a:r>
              <a:rPr lang="de-DE" dirty="0">
                <a:sym typeface="Wingdings 3" panose="05040102010807070707" pitchFamily="18" charset="2"/>
              </a:rPr>
              <a:t>                       (23.10.23, 13h – 03.11.23, 21h)</a:t>
            </a:r>
          </a:p>
          <a:p>
            <a:pPr algn="ctr"/>
            <a:r>
              <a:rPr lang="de-DE" dirty="0">
                <a:sym typeface="Wingdings 3" panose="05040102010807070707" pitchFamily="18" charset="2"/>
              </a:rPr>
              <a:t>-------------------------------------------------</a:t>
            </a:r>
          </a:p>
          <a:p>
            <a:r>
              <a:rPr lang="de-DE" dirty="0">
                <a:sym typeface="Wingdings 3" panose="05040102010807070707" pitchFamily="18" charset="2"/>
              </a:rPr>
              <a:t>   bis 27.10.23 kein Platz in </a:t>
            </a:r>
            <a:r>
              <a:rPr lang="de-DE" dirty="0">
                <a:solidFill>
                  <a:srgbClr val="FF0000"/>
                </a:solidFill>
                <a:sym typeface="Wingdings 3" panose="05040102010807070707" pitchFamily="18" charset="2"/>
              </a:rPr>
              <a:t>zugeordnetem</a:t>
            </a:r>
          </a:p>
          <a:p>
            <a:r>
              <a:rPr lang="de-DE" b="1" dirty="0">
                <a:solidFill>
                  <a:srgbClr val="FF0000"/>
                </a:solidFill>
                <a:sym typeface="Wingdings 3" panose="05040102010807070707" pitchFamily="18" charset="2"/>
              </a:rPr>
              <a:t>       </a:t>
            </a:r>
            <a:r>
              <a:rPr lang="de-DE" dirty="0">
                <a:sym typeface="Wingdings 3" panose="05040102010807070707" pitchFamily="18" charset="2"/>
              </a:rPr>
              <a:t> Tutorium,</a:t>
            </a:r>
            <a:r>
              <a:rPr lang="de-DE" dirty="0">
                <a:solidFill>
                  <a:srgbClr val="FF0000"/>
                </a:solidFill>
                <a:sym typeface="Wingdings 3" panose="05040102010807070707" pitchFamily="18" charset="2"/>
              </a:rPr>
              <a:t> wenn gewünscht, dann</a:t>
            </a:r>
          </a:p>
          <a:p>
            <a:r>
              <a:rPr lang="de-DE" dirty="0">
                <a:sym typeface="Wingdings 3" panose="05040102010807070707" pitchFamily="18" charset="2"/>
              </a:rPr>
              <a:t>   E-Mail an </a:t>
            </a:r>
            <a:r>
              <a:rPr lang="de-DE" dirty="0">
                <a:solidFill>
                  <a:srgbClr val="0070C0"/>
                </a:solidFill>
                <a:sym typeface="Wingdings 3" panose="05040102010807070707" pitchFamily="18" charset="2"/>
              </a:rPr>
              <a:t>stb-phil-turk@uni-mainz.de</a:t>
            </a:r>
            <a:r>
              <a:rPr lang="de-DE" dirty="0">
                <a:sym typeface="Wingdings 3" panose="05040102010807070707" pitchFamily="18" charset="2"/>
              </a:rPr>
              <a:t>: </a:t>
            </a:r>
          </a:p>
          <a:p>
            <a:r>
              <a:rPr lang="de-DE" dirty="0">
                <a:sym typeface="Wingdings 3" panose="05040102010807070707" pitchFamily="18" charset="2"/>
              </a:rPr>
              <a:t>             - Betreffzeile „Tutorium, 1. Semester“</a:t>
            </a:r>
          </a:p>
          <a:p>
            <a:r>
              <a:rPr lang="de-DE" dirty="0">
                <a:sym typeface="Wingdings 3" panose="05040102010807070707" pitchFamily="18" charset="2"/>
              </a:rPr>
              <a:t>             - </a:t>
            </a:r>
            <a:r>
              <a:rPr lang="de-DE" b="1" dirty="0">
                <a:solidFill>
                  <a:srgbClr val="FF0000"/>
                </a:solidFill>
                <a:sym typeface="Wingdings 3" panose="05040102010807070707" pitchFamily="18" charset="2"/>
              </a:rPr>
              <a:t>drei</a:t>
            </a:r>
            <a:r>
              <a:rPr lang="de-DE" dirty="0">
                <a:sym typeface="Wingdings 3" panose="05040102010807070707" pitchFamily="18" charset="2"/>
              </a:rPr>
              <a:t> Wunschzeiten benennen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449" y="5013175"/>
            <a:ext cx="3503967" cy="134300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65" y="1304011"/>
            <a:ext cx="3981450" cy="282892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3568" y="685190"/>
            <a:ext cx="311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Kleingruppen </a:t>
            </a:r>
            <a:r>
              <a:rPr lang="de-DE" b="1" dirty="0" err="1">
                <a:solidFill>
                  <a:srgbClr val="FF0000"/>
                </a:solidFill>
              </a:rPr>
              <a:t>WpS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  <a:sym typeface="Wingdings 3" panose="05040102010807070707" pitchFamily="18" charset="2"/>
              </a:rPr>
              <a:t>  Tutorium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67058" y="934679"/>
            <a:ext cx="419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Wissenschaftspropädeutisches Proseminar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505930" y="4249890"/>
            <a:ext cx="4196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Tutorium zum </a:t>
            </a:r>
          </a:p>
          <a:p>
            <a:pPr algn="ctr"/>
            <a:r>
              <a:rPr lang="de-DE" dirty="0"/>
              <a:t>Wissenschaftspropädeutisches Proseminar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71644" y="2060848"/>
            <a:ext cx="9354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46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de-DE" sz="2800" b="1" dirty="0"/>
              <a:t>Prüfungsordnung BEd </a:t>
            </a:r>
            <a:r>
              <a:rPr lang="de-DE" sz="2800" dirty="0"/>
              <a:t>(Fachanhang) </a:t>
            </a:r>
            <a:r>
              <a:rPr lang="de-DE" sz="2800" dirty="0">
                <a:sym typeface="Wingdings 3"/>
              </a:rPr>
              <a:t></a:t>
            </a:r>
            <a:r>
              <a:rPr lang="de-DE" sz="2800" b="1" dirty="0"/>
              <a:t>  </a:t>
            </a:r>
            <a:r>
              <a:rPr lang="de-DE" sz="2800" b="1" dirty="0">
                <a:solidFill>
                  <a:srgbClr val="FF0000"/>
                </a:solidFill>
              </a:rPr>
              <a:t>JOGU</a:t>
            </a:r>
            <a:r>
              <a:rPr lang="de-DE" sz="2800" b="1" dirty="0"/>
              <a:t>-</a:t>
            </a:r>
            <a:r>
              <a:rPr lang="de-DE" sz="2800" b="1" dirty="0" err="1"/>
              <a:t>St</a:t>
            </a:r>
            <a:r>
              <a:rPr lang="de-DE" sz="2800" b="1" dirty="0" err="1">
                <a:solidFill>
                  <a:srgbClr val="FF0000"/>
                </a:solidFill>
              </a:rPr>
              <a:t>I</a:t>
            </a:r>
            <a:r>
              <a:rPr lang="de-DE" sz="2800" b="1" dirty="0" err="1"/>
              <a:t>Ne</a:t>
            </a:r>
            <a:br>
              <a:rPr lang="de-DE" sz="2800" b="1" dirty="0"/>
            </a:br>
            <a:r>
              <a:rPr lang="de-DE" sz="2800" b="1" dirty="0"/>
              <a:t>(Mehrfachanmeldung </a:t>
            </a:r>
            <a:r>
              <a:rPr lang="de-DE" sz="2700" b="1" dirty="0"/>
              <a:t>WÄHREND</a:t>
            </a:r>
            <a:r>
              <a:rPr lang="de-DE" sz="2800" b="1" dirty="0"/>
              <a:t> Anmeldephase)</a:t>
            </a:r>
            <a:endParaRPr lang="de-DE" sz="2800" dirty="0"/>
          </a:p>
        </p:txBody>
      </p:sp>
      <p:sp>
        <p:nvSpPr>
          <p:cNvPr id="16" name="Rechteck 15"/>
          <p:cNvSpPr/>
          <p:nvPr/>
        </p:nvSpPr>
        <p:spPr>
          <a:xfrm>
            <a:off x="302912" y="1244124"/>
            <a:ext cx="370522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b="1" dirty="0"/>
              <a:t>(übergreifendes) </a:t>
            </a:r>
            <a:r>
              <a:rPr lang="de-DE" sz="1400" b="1" dirty="0">
                <a:solidFill>
                  <a:srgbClr val="FF0000"/>
                </a:solidFill>
              </a:rPr>
              <a:t>Mehrfachangebot</a:t>
            </a:r>
            <a:r>
              <a:rPr lang="de-DE" sz="1400" b="1" dirty="0"/>
              <a:t> der 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            Kurse </a:t>
            </a:r>
            <a:r>
              <a:rPr lang="de-DE" sz="1400" b="1" dirty="0"/>
              <a:t>in unterschiedlichen </a:t>
            </a:r>
            <a:r>
              <a:rPr lang="de-DE" sz="1400" b="1" dirty="0">
                <a:solidFill>
                  <a:srgbClr val="FF0000"/>
                </a:solidFill>
              </a:rPr>
              <a:t>Modulen</a:t>
            </a:r>
            <a:r>
              <a:rPr lang="de-DE" sz="1400" b="1" dirty="0"/>
              <a:t> </a:t>
            </a:r>
          </a:p>
          <a:p>
            <a:r>
              <a:rPr lang="de-DE" sz="1400" b="1" dirty="0"/>
              <a:t>             möglich</a:t>
            </a:r>
          </a:p>
          <a:p>
            <a:endParaRPr lang="de-DE" sz="800" b="1" dirty="0"/>
          </a:p>
          <a:p>
            <a:pPr marL="285750" indent="-285750">
              <a:buFontTx/>
              <a:buChar char="-"/>
            </a:pPr>
            <a:r>
              <a:rPr lang="de-DE" sz="1400" b="1" dirty="0">
                <a:solidFill>
                  <a:srgbClr val="FF0000"/>
                </a:solidFill>
              </a:rPr>
              <a:t>Mitanmeldung</a:t>
            </a:r>
            <a:r>
              <a:rPr lang="de-DE" sz="1400" b="1" dirty="0"/>
              <a:t> von Mehrfach</a:t>
            </a:r>
            <a:r>
              <a:rPr lang="de-DE" sz="1400" b="1" dirty="0">
                <a:solidFill>
                  <a:srgbClr val="FF0000"/>
                </a:solidFill>
              </a:rPr>
              <a:t>kurse</a:t>
            </a:r>
            <a:r>
              <a:rPr lang="de-DE" sz="1400" b="1" dirty="0"/>
              <a:t> in </a:t>
            </a:r>
          </a:p>
          <a:p>
            <a:r>
              <a:rPr lang="de-DE" sz="1400" b="1" dirty="0"/>
              <a:t>           </a:t>
            </a:r>
            <a:r>
              <a:rPr lang="de-DE" sz="1400" b="1" dirty="0">
                <a:solidFill>
                  <a:srgbClr val="FF0000"/>
                </a:solidFill>
              </a:rPr>
              <a:t>Modulen</a:t>
            </a:r>
            <a:r>
              <a:rPr lang="de-DE" sz="1400" b="1" dirty="0"/>
              <a:t> WÄHREND Anmeldephase</a:t>
            </a:r>
          </a:p>
          <a:p>
            <a:endParaRPr lang="de-DE" sz="800" b="1" dirty="0"/>
          </a:p>
          <a:p>
            <a:pPr marL="285750" indent="-285750">
              <a:buFontTx/>
              <a:buChar char="-"/>
            </a:pPr>
            <a:r>
              <a:rPr lang="de-DE" sz="1400" b="1" dirty="0"/>
              <a:t>Aufnahme-/Ablehnungs</a:t>
            </a:r>
            <a:r>
              <a:rPr lang="de-DE" sz="1400" b="1" dirty="0">
                <a:solidFill>
                  <a:srgbClr val="FF0000"/>
                </a:solidFill>
              </a:rPr>
              <a:t>bestätigung</a:t>
            </a:r>
            <a:r>
              <a:rPr lang="de-DE" sz="1400" b="1" dirty="0"/>
              <a:t> in </a:t>
            </a:r>
          </a:p>
          <a:p>
            <a:r>
              <a:rPr lang="de-DE" sz="1400" b="1" dirty="0"/>
              <a:t>           Lehrveranstaltung-Kurs-Kombination der</a:t>
            </a:r>
          </a:p>
          <a:p>
            <a:r>
              <a:rPr lang="de-DE" sz="1400" b="1" dirty="0"/>
              <a:t>           </a:t>
            </a:r>
            <a:r>
              <a:rPr lang="de-DE" sz="1400" b="1" dirty="0">
                <a:solidFill>
                  <a:srgbClr val="FF0000"/>
                </a:solidFill>
              </a:rPr>
              <a:t>physischen Anmeldung</a:t>
            </a:r>
          </a:p>
          <a:p>
            <a:endParaRPr lang="de-DE" sz="800" b="1" dirty="0"/>
          </a:p>
          <a:p>
            <a:pPr marL="285750" indent="-285750">
              <a:buFontTx/>
              <a:buChar char="-"/>
            </a:pPr>
            <a:r>
              <a:rPr lang="de-DE" sz="1400" b="1" dirty="0"/>
              <a:t>Bitte nach Aufnahmebestätigung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           überprüfen </a:t>
            </a:r>
            <a:r>
              <a:rPr lang="de-DE" sz="1400" b="1" dirty="0"/>
              <a:t>und ggf. </a:t>
            </a:r>
            <a:r>
              <a:rPr lang="de-DE" sz="1400" b="1" dirty="0">
                <a:solidFill>
                  <a:srgbClr val="FF0000"/>
                </a:solidFill>
              </a:rPr>
              <a:t>in Restplatzvergabe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           ändern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4" y="4293096"/>
            <a:ext cx="34861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Gerade Verbindung mit Pfeil 19"/>
          <p:cNvCxnSpPr/>
          <p:nvPr/>
        </p:nvCxnSpPr>
        <p:spPr>
          <a:xfrm flipV="1">
            <a:off x="2051719" y="4293096"/>
            <a:ext cx="2448273" cy="17299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124744"/>
            <a:ext cx="4644008" cy="5733256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V="1">
            <a:off x="1691680" y="3861048"/>
            <a:ext cx="2880320" cy="187220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2051719" y="4797152"/>
            <a:ext cx="2448273" cy="122589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1318406"/>
            <a:ext cx="576064" cy="14644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689" y="4040817"/>
            <a:ext cx="576064" cy="14644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765" y="4641601"/>
            <a:ext cx="576064" cy="14644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8" y="1980325"/>
            <a:ext cx="485775" cy="1333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7" y="2716725"/>
            <a:ext cx="485775" cy="13335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432" y="2690707"/>
            <a:ext cx="485775" cy="13335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431" y="3453125"/>
            <a:ext cx="485775" cy="13335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335" y="5276750"/>
            <a:ext cx="485775" cy="1333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689" y="5818920"/>
            <a:ext cx="485775" cy="13335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406" y="6294415"/>
            <a:ext cx="485775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34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de-DE" sz="3600" b="1" dirty="0" err="1"/>
              <a:t>BEd</a:t>
            </a:r>
            <a:r>
              <a:rPr lang="de-DE" sz="3600" b="1" dirty="0"/>
              <a:t>: Modul </a:t>
            </a:r>
            <a:r>
              <a:rPr lang="de-DE" sz="3600" b="1" dirty="0">
                <a:sym typeface="Wingdings 3"/>
              </a:rPr>
              <a:t></a:t>
            </a:r>
            <a:r>
              <a:rPr lang="de-DE" sz="3600" b="1" dirty="0"/>
              <a:t> Lehrveranstaltung </a:t>
            </a:r>
            <a:r>
              <a:rPr lang="de-DE" sz="3600" b="1" dirty="0">
                <a:sym typeface="Wingdings 3"/>
              </a:rPr>
              <a:t> </a:t>
            </a:r>
            <a:r>
              <a:rPr lang="de-DE" sz="3600" b="1" dirty="0"/>
              <a:t>Kurs</a:t>
            </a:r>
            <a:endParaRPr lang="de-DE" sz="3600" dirty="0"/>
          </a:p>
        </p:txBody>
      </p:sp>
      <p:sp>
        <p:nvSpPr>
          <p:cNvPr id="3" name="Abgerundetes Rechteck 2"/>
          <p:cNvSpPr/>
          <p:nvPr/>
        </p:nvSpPr>
        <p:spPr>
          <a:xfrm>
            <a:off x="683568" y="1124744"/>
            <a:ext cx="7920880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u="sng" dirty="0">
                <a:solidFill>
                  <a:schemeClr val="tx1"/>
                </a:solidFill>
              </a:rPr>
              <a:t>1. Schritt</a:t>
            </a:r>
            <a:r>
              <a:rPr lang="de-DE" b="1" dirty="0">
                <a:solidFill>
                  <a:schemeClr val="tx1"/>
                </a:solidFill>
              </a:rPr>
              <a:t>: Anmeldung im </a:t>
            </a:r>
            <a:r>
              <a:rPr lang="de-DE" b="1" i="1" u="sng" dirty="0">
                <a:solidFill>
                  <a:schemeClr val="tx1"/>
                </a:solidFill>
              </a:rPr>
              <a:t>Modul</a:t>
            </a:r>
          </a:p>
          <a:p>
            <a:r>
              <a:rPr lang="de-DE" b="1" dirty="0">
                <a:solidFill>
                  <a:schemeClr val="tx1"/>
                </a:solidFill>
              </a:rPr>
              <a:t>              Modul:</a:t>
            </a:r>
          </a:p>
          <a:p>
            <a:r>
              <a:rPr lang="de-DE" b="1" dirty="0">
                <a:solidFill>
                  <a:schemeClr val="tx1"/>
                </a:solidFill>
              </a:rPr>
              <a:t>                 </a:t>
            </a:r>
            <a:r>
              <a:rPr lang="de-DE" b="1" i="1" dirty="0">
                <a:solidFill>
                  <a:srgbClr val="FF0000"/>
                </a:solidFill>
              </a:rPr>
              <a:t>M.05.127.500 Grundlagen und Grundfragen der Ethik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683568" y="2708920"/>
            <a:ext cx="7920880" cy="4032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u="sng" dirty="0">
                <a:solidFill>
                  <a:schemeClr val="tx1"/>
                </a:solidFill>
              </a:rPr>
              <a:t>2. Schritt</a:t>
            </a:r>
            <a:r>
              <a:rPr lang="de-DE" b="1" dirty="0">
                <a:solidFill>
                  <a:schemeClr val="tx1"/>
                </a:solidFill>
              </a:rPr>
              <a:t>: Anmeldung in der </a:t>
            </a:r>
            <a:r>
              <a:rPr lang="de-DE" b="1" i="1" u="sng" dirty="0">
                <a:solidFill>
                  <a:schemeClr val="tx1"/>
                </a:solidFill>
              </a:rPr>
              <a:t>Lehrveranstaltung</a:t>
            </a:r>
            <a:r>
              <a:rPr lang="de-DE" b="1" i="1" dirty="0">
                <a:solidFill>
                  <a:schemeClr val="tx1"/>
                </a:solidFill>
              </a:rPr>
              <a:t> / </a:t>
            </a:r>
            <a:r>
              <a:rPr lang="de-DE" b="1" i="1" u="sng" dirty="0">
                <a:solidFill>
                  <a:schemeClr val="tx1"/>
                </a:solidFill>
              </a:rPr>
              <a:t>Kurs</a:t>
            </a:r>
          </a:p>
          <a:p>
            <a:endParaRPr lang="de-DE" b="1" i="1" u="sng" dirty="0">
              <a:solidFill>
                <a:schemeClr val="tx1"/>
              </a:solidFill>
            </a:endParaRPr>
          </a:p>
          <a:p>
            <a:endParaRPr lang="de-DE" b="1" i="1" u="sng" dirty="0">
              <a:solidFill>
                <a:schemeClr val="tx1"/>
              </a:solidFill>
            </a:endParaRPr>
          </a:p>
          <a:p>
            <a:endParaRPr lang="de-DE" b="1" i="1" u="sng" dirty="0">
              <a:solidFill>
                <a:schemeClr val="tx1"/>
              </a:solidFill>
            </a:endParaRPr>
          </a:p>
          <a:p>
            <a:endParaRPr lang="de-DE" b="1" i="1" u="sng" dirty="0">
              <a:solidFill>
                <a:schemeClr val="tx1"/>
              </a:solidFill>
            </a:endParaRPr>
          </a:p>
          <a:p>
            <a:endParaRPr lang="de-DE" b="1" i="1" u="sng" dirty="0">
              <a:solidFill>
                <a:schemeClr val="tx1"/>
              </a:solidFill>
            </a:endParaRPr>
          </a:p>
          <a:p>
            <a:endParaRPr lang="de-DE" b="1" i="1" u="sng" dirty="0">
              <a:solidFill>
                <a:schemeClr val="tx1"/>
              </a:solidFill>
            </a:endParaRPr>
          </a:p>
          <a:p>
            <a:endParaRPr lang="de-DE" b="1" i="1" u="sng" dirty="0">
              <a:solidFill>
                <a:schemeClr val="tx1"/>
              </a:solidFill>
            </a:endParaRPr>
          </a:p>
          <a:p>
            <a:endParaRPr lang="de-DE" b="1" i="1" u="sng" dirty="0">
              <a:solidFill>
                <a:schemeClr val="tx1"/>
              </a:solidFill>
            </a:endParaRPr>
          </a:p>
          <a:p>
            <a:endParaRPr lang="de-DE" b="1" i="1" u="sng" dirty="0">
              <a:solidFill>
                <a:schemeClr val="tx1"/>
              </a:solidFill>
            </a:endParaRPr>
          </a:p>
          <a:p>
            <a:endParaRPr lang="de-DE" b="1" i="1" u="sng" dirty="0">
              <a:solidFill>
                <a:schemeClr val="tx1"/>
              </a:solidFill>
            </a:endParaRPr>
          </a:p>
          <a:p>
            <a:endParaRPr lang="de-DE" b="1" i="1" u="sng" dirty="0">
              <a:solidFill>
                <a:schemeClr val="tx1"/>
              </a:solidFill>
            </a:endParaRPr>
          </a:p>
          <a:p>
            <a:endParaRPr lang="de-DE" b="1" i="1" u="sng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115616" y="3284984"/>
            <a:ext cx="7056784" cy="7703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 2.1   Lehrveranstaltung:</a:t>
            </a:r>
          </a:p>
          <a:p>
            <a:r>
              <a:rPr lang="de-DE" b="1" i="1" dirty="0">
                <a:solidFill>
                  <a:srgbClr val="FF0000"/>
                </a:solidFill>
              </a:rPr>
              <a:t>              05.127.090 Schlüsseltexte der Praktischen Philosophie/Ethik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115616" y="4221088"/>
            <a:ext cx="7056784" cy="23762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2.2   (konkreter) Kurs:</a:t>
            </a:r>
          </a:p>
          <a:p>
            <a:r>
              <a:rPr lang="de-DE" b="1" i="1" dirty="0">
                <a:solidFill>
                  <a:srgbClr val="FF0000"/>
                </a:solidFill>
              </a:rPr>
              <a:t>            </a:t>
            </a:r>
          </a:p>
          <a:p>
            <a:r>
              <a:rPr lang="de-DE" b="1" i="1" dirty="0">
                <a:solidFill>
                  <a:srgbClr val="FF0000"/>
                </a:solidFill>
              </a:rPr>
              <a:t>            05.127.035 (PS) Titel XY                                                     </a:t>
            </a:r>
            <a:r>
              <a:rPr lang="de-DE" b="1" u="sng" dirty="0">
                <a:solidFill>
                  <a:schemeClr val="tx1"/>
                </a:solidFill>
              </a:rPr>
              <a:t>ODER</a:t>
            </a:r>
            <a:endParaRPr lang="de-DE" b="1" i="1" dirty="0">
              <a:solidFill>
                <a:srgbClr val="FF0000"/>
              </a:solidFill>
            </a:endParaRPr>
          </a:p>
          <a:p>
            <a:r>
              <a:rPr lang="de-DE" b="1" i="1" dirty="0">
                <a:solidFill>
                  <a:srgbClr val="FF0000"/>
                </a:solidFill>
              </a:rPr>
              <a:t>            05.127.040 (PS) Titel YZ                                                      </a:t>
            </a:r>
            <a:r>
              <a:rPr lang="de-DE" b="1" u="sng" dirty="0">
                <a:solidFill>
                  <a:schemeClr val="tx1"/>
                </a:solidFill>
              </a:rPr>
              <a:t>ODER</a:t>
            </a:r>
          </a:p>
          <a:p>
            <a:r>
              <a:rPr lang="de-DE" b="1" i="1" dirty="0">
                <a:solidFill>
                  <a:srgbClr val="FF0000"/>
                </a:solidFill>
              </a:rPr>
              <a:t>            05.127.050 (PS) Titel YX                                                     </a:t>
            </a:r>
            <a:r>
              <a:rPr lang="de-DE" b="1" u="sng" dirty="0">
                <a:solidFill>
                  <a:schemeClr val="tx1"/>
                </a:solidFill>
              </a:rPr>
              <a:t>ODER </a:t>
            </a:r>
            <a:endParaRPr lang="de-DE" b="1" i="1" dirty="0">
              <a:solidFill>
                <a:srgbClr val="FF0000"/>
              </a:solidFill>
            </a:endParaRPr>
          </a:p>
          <a:p>
            <a:r>
              <a:rPr lang="de-DE" b="1" i="1" dirty="0">
                <a:solidFill>
                  <a:srgbClr val="FF0000"/>
                </a:solidFill>
              </a:rPr>
              <a:t>            05.127.090 (PS) Titel ZY                                                     </a:t>
            </a:r>
            <a:r>
              <a:rPr lang="de-DE" b="1" u="sng" dirty="0">
                <a:solidFill>
                  <a:schemeClr val="tx1"/>
                </a:solidFill>
              </a:rPr>
              <a:t>ODER</a:t>
            </a:r>
          </a:p>
          <a:p>
            <a:r>
              <a:rPr lang="de-DE" b="1" dirty="0">
                <a:solidFill>
                  <a:schemeClr val="tx1"/>
                </a:solidFill>
              </a:rPr>
              <a:t>                                             </a:t>
            </a:r>
            <a:r>
              <a:rPr lang="de-DE" b="1" dirty="0">
                <a:solidFill>
                  <a:srgbClr val="FF0000"/>
                </a:solidFill>
                <a:sym typeface="Wingdings"/>
              </a:rPr>
              <a:t>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27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479233"/>
              </p:ext>
            </p:extLst>
          </p:nvPr>
        </p:nvGraphicFramePr>
        <p:xfrm>
          <a:off x="0" y="-531440"/>
          <a:ext cx="4932040" cy="792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77" imgH="5667172" progId="AcroExch.Document.11">
                  <p:embed/>
                </p:oleObj>
              </mc:Choice>
              <mc:Fallback>
                <p:oleObj name="Acrobat Document" r:id="rId2" imgW="8019977" imgH="56671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531440"/>
                        <a:ext cx="4932040" cy="792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907704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01842" y="6453336"/>
            <a:ext cx="864096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300" b="1" dirty="0"/>
              <a:t>https://www.</a:t>
            </a:r>
            <a:r>
              <a:rPr lang="de-DE" sz="1300" b="1" dirty="0">
                <a:solidFill>
                  <a:srgbClr val="FF0000"/>
                </a:solidFill>
              </a:rPr>
              <a:t>philosophie</a:t>
            </a:r>
            <a:r>
              <a:rPr lang="de-DE" sz="1300" b="1" dirty="0"/>
              <a:t>.fb05.uni-mainz.de/files/2015/10/</a:t>
            </a:r>
            <a:r>
              <a:rPr lang="de-DE" sz="1300" b="1" dirty="0">
                <a:solidFill>
                  <a:srgbClr val="FF0000"/>
                </a:solidFill>
              </a:rPr>
              <a:t>EwP-VERLAUFSPLAN</a:t>
            </a:r>
            <a:r>
              <a:rPr lang="de-DE" sz="1300" b="1" dirty="0"/>
              <a:t>-.pdf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48654" y="2348880"/>
            <a:ext cx="16316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ACHTUNG: </a:t>
            </a: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z w i n g e n d</a:t>
            </a: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in </a:t>
            </a: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V I E R (</a:t>
            </a:r>
            <a:r>
              <a:rPr lang="de-DE" sz="1400" b="1" dirty="0">
                <a:solidFill>
                  <a:srgbClr val="FF0000"/>
                </a:solidFill>
              </a:rPr>
              <a:t>+ zwei</a:t>
            </a:r>
            <a:r>
              <a:rPr lang="de-DE" b="1" dirty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Semestern </a:t>
            </a: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erfolgreich </a:t>
            </a: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zu </a:t>
            </a: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absolvieren !!!</a:t>
            </a:r>
          </a:p>
        </p:txBody>
      </p:sp>
      <p:pic>
        <p:nvPicPr>
          <p:cNvPr id="6566" name="Picture 4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94" y="1484784"/>
            <a:ext cx="3522086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139952" y="116632"/>
            <a:ext cx="41044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Ausnahme</a:t>
            </a:r>
          </a:p>
          <a:p>
            <a:r>
              <a:rPr lang="de-DE" sz="3200" b="1" i="1" dirty="0"/>
              <a:t>Erweiterungsprüfung</a:t>
            </a:r>
          </a:p>
          <a:p>
            <a:r>
              <a:rPr lang="de-DE" sz="3200" b="1" i="1" dirty="0"/>
              <a:t>für Lehrämter Philosophie/Ethik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6550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358209" y="1534054"/>
            <a:ext cx="8496944" cy="50405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 Lehrveranstaltungsplanung</a:t>
            </a: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  Wie melde ich mich zu einer Veranstaltung an?</a:t>
            </a: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Studienverlaufsplan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    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400" b="1" dirty="0">
                <a:solidFill>
                  <a:schemeClr val="tx1"/>
                </a:solidFill>
              </a:rPr>
              <a:t>Prüfungsordnung (Fachanhang)</a:t>
            </a:r>
          </a:p>
          <a:p>
            <a:r>
              <a:rPr lang="de-DE" sz="2400" b="1" dirty="0">
                <a:solidFill>
                  <a:srgbClr val="FF0000"/>
                </a:solidFill>
                <a:sym typeface="Wingdings"/>
              </a:rPr>
              <a:t>    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400" b="1" dirty="0">
                <a:solidFill>
                  <a:schemeClr val="tx1"/>
                </a:solidFill>
              </a:rPr>
              <a:t>Modul, Lehrveranstaltung, Kurs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/>
              </a:rPr>
              <a:t>                          </a:t>
            </a:r>
            <a:r>
              <a:rPr lang="de-DE" sz="1000" b="1" dirty="0">
                <a:solidFill>
                  <a:schemeClr val="tx1"/>
                </a:solidFill>
              </a:rPr>
              <a:t> </a:t>
            </a:r>
            <a:r>
              <a:rPr lang="de-DE" sz="2400" b="1" dirty="0">
                <a:solidFill>
                  <a:schemeClr val="tx1"/>
                </a:solidFill>
              </a:rPr>
              <a:t>(am Beispiel des Bachelor </a:t>
            </a:r>
            <a:r>
              <a:rPr lang="de-DE" sz="2400" b="1" dirty="0" err="1">
                <a:solidFill>
                  <a:schemeClr val="tx1"/>
                </a:solidFill>
              </a:rPr>
              <a:t>of</a:t>
            </a:r>
            <a:r>
              <a:rPr lang="de-DE" sz="2400" b="1" dirty="0">
                <a:solidFill>
                  <a:schemeClr val="tx1"/>
                </a:solidFill>
              </a:rPr>
              <a:t> Education)</a:t>
            </a:r>
          </a:p>
          <a:p>
            <a:endParaRPr lang="de-DE" sz="14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</a:t>
            </a:r>
            <a:r>
              <a:rPr lang="de-DE" sz="2800" b="1" dirty="0">
                <a:solidFill>
                  <a:srgbClr val="FF0000"/>
                </a:solidFill>
              </a:rPr>
              <a:t>Starter-Infos</a:t>
            </a:r>
          </a:p>
          <a:p>
            <a:endParaRPr lang="de-DE" sz="10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Wichtige weiterführende Links</a:t>
            </a:r>
          </a:p>
          <a:p>
            <a:endParaRPr lang="de-DE" sz="1400" b="1" dirty="0">
              <a:solidFill>
                <a:schemeClr val="tx1"/>
              </a:solidFill>
              <a:sym typeface="Wingdings"/>
            </a:endParaRP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</a:t>
            </a:r>
            <a:r>
              <a:rPr lang="de-DE" sz="28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800" b="1" dirty="0">
                <a:solidFill>
                  <a:schemeClr val="tx1"/>
                </a:solidFill>
              </a:rPr>
              <a:t>Studienbüro</a:t>
            </a:r>
          </a:p>
          <a:p>
            <a:r>
              <a:rPr lang="de-DE" sz="2800" b="1" dirty="0">
                <a:solidFill>
                  <a:schemeClr val="tx1"/>
                </a:solidFill>
              </a:rPr>
              <a:t>                   </a:t>
            </a:r>
            <a:r>
              <a:rPr lang="de-DE" sz="2400" b="1" dirty="0">
                <a:solidFill>
                  <a:schemeClr val="tx1"/>
                </a:solidFill>
              </a:rPr>
              <a:t>Wo? Wer?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© Gerhard  </a:t>
            </a:r>
            <a:r>
              <a:rPr lang="de-DE" sz="1100" b="1" dirty="0" err="1">
                <a:solidFill>
                  <a:schemeClr val="tx1"/>
                </a:solidFill>
              </a:rPr>
              <a:t>WiSe</a:t>
            </a:r>
            <a:r>
              <a:rPr lang="de-DE" sz="1100" b="1" dirty="0">
                <a:solidFill>
                  <a:schemeClr val="tx1"/>
                </a:solidFill>
              </a:rPr>
              <a:t> 2023/24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Stand: Oktober 2023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58209" y="260648"/>
            <a:ext cx="84969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STUDIENBÜRO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Philosophie, Slavistik, Turkologie</a:t>
            </a:r>
          </a:p>
        </p:txBody>
      </p:sp>
    </p:spTree>
    <p:extLst>
      <p:ext uri="{BB962C8B-B14F-4D97-AF65-F5344CB8AC3E}">
        <p14:creationId xmlns:p14="http://schemas.microsoft.com/office/powerpoint/2010/main" val="275338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4932040" y="1916832"/>
            <a:ext cx="4104456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 2"/>
              <a:buChar char=""/>
            </a:pPr>
            <a:r>
              <a:rPr lang="de-DE" sz="2800" dirty="0"/>
              <a:t>Drucke Dir den Fach-</a:t>
            </a:r>
          </a:p>
          <a:p>
            <a:r>
              <a:rPr lang="de-DE" sz="2800" dirty="0"/>
              <a:t>      </a:t>
            </a:r>
            <a:r>
              <a:rPr lang="de-DE" sz="2800" dirty="0" err="1"/>
              <a:t>anhang</a:t>
            </a:r>
            <a:r>
              <a:rPr lang="de-DE" sz="2800" dirty="0"/>
              <a:t> Deines  </a:t>
            </a:r>
            <a:r>
              <a:rPr lang="de-DE" sz="2800" dirty="0" err="1"/>
              <a:t>Stu</a:t>
            </a:r>
            <a:r>
              <a:rPr lang="de-DE" sz="2800" dirty="0"/>
              <a:t>-</a:t>
            </a:r>
          </a:p>
          <a:p>
            <a:r>
              <a:rPr lang="de-DE" sz="2800" dirty="0"/>
              <a:t>      </a:t>
            </a:r>
            <a:r>
              <a:rPr lang="de-DE" sz="2800" dirty="0" err="1"/>
              <a:t>dienganges</a:t>
            </a:r>
            <a:r>
              <a:rPr lang="de-DE" sz="2800" dirty="0"/>
              <a:t> aus</a:t>
            </a:r>
          </a:p>
          <a:p>
            <a:endParaRPr lang="de-DE" sz="2800" dirty="0"/>
          </a:p>
          <a:p>
            <a:r>
              <a:rPr lang="de-DE" sz="2800" dirty="0">
                <a:sym typeface="Wingdings 2"/>
              </a:rPr>
              <a:t>   </a:t>
            </a:r>
            <a:r>
              <a:rPr lang="de-DE" sz="2800" dirty="0"/>
              <a:t>Trage die besuchten </a:t>
            </a:r>
          </a:p>
          <a:p>
            <a:r>
              <a:rPr lang="de-DE" sz="2800" dirty="0"/>
              <a:t>      Lehrveranstaltungen </a:t>
            </a:r>
          </a:p>
          <a:p>
            <a:r>
              <a:rPr lang="de-DE" sz="2800" dirty="0"/>
              <a:t>      jedes Semester </a:t>
            </a:r>
          </a:p>
          <a:p>
            <a:r>
              <a:rPr lang="de-DE" sz="2800" dirty="0"/>
              <a:t>      handschriftlich ein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4932040" y="548680"/>
            <a:ext cx="41044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800" b="1" dirty="0"/>
              <a:t>TIPP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36331"/>
              </p:ext>
            </p:extLst>
          </p:nvPr>
        </p:nvGraphicFramePr>
        <p:xfrm>
          <a:off x="467544" y="476673"/>
          <a:ext cx="4176465" cy="6031368"/>
        </p:xfrm>
        <a:graphic>
          <a:graphicData uri="http://schemas.openxmlformats.org/drawingml/2006/table">
            <a:tbl>
              <a:tblPr firstRow="1" firstCol="1" bandRow="1"/>
              <a:tblGrid>
                <a:gridCol w="125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56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Modul 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„Grundlagen und Grundfragen der Ethik“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50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Lehrveranstaltung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Regel-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semester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Ver</a:t>
                      </a: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pflich</a:t>
                      </a: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tungs</a:t>
                      </a: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-grad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SWS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Studien-leistung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68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Ringvorlesung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47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Einführung in die Praktische Philosophie/Ethik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47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Wissenschafts-propädeutisches Proseminar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23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Tutorium zum wissenschaftspropädeutischem Proseminar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47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Schlüsseltexte der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Praktischen Philosophie/Ethik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47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Modulprüfung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Hausarbeit (8-10 Seiten) im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wissenschaftspropädeutischen Proseminar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69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Gesamt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 SWS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 LP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5890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Sonstiges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Bei der Wahl der Form der einzelnen Modulprüfungen soll darauf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geachtet werden, </a:t>
                      </a:r>
                      <a:r>
                        <a:rPr lang="de-DE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dass</a:t>
                      </a: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im Verlauf des Studiums verschiedene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Prüfungsformen abgedeckt werden.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84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>
            <a:normAutofit/>
          </a:bodyPr>
          <a:lstStyle/>
          <a:p>
            <a:r>
              <a:rPr lang="de-DE" sz="3600" b="1" i="1" dirty="0"/>
              <a:t>Anmeldungen</a:t>
            </a:r>
            <a:r>
              <a:rPr lang="de-DE" sz="3600" b="1" dirty="0"/>
              <a:t> in </a:t>
            </a:r>
            <a:r>
              <a:rPr lang="de-DE" sz="3600" b="1" dirty="0">
                <a:solidFill>
                  <a:srgbClr val="FF0000"/>
                </a:solidFill>
              </a:rPr>
              <a:t>JOGU</a:t>
            </a:r>
            <a:r>
              <a:rPr lang="de-DE" sz="3600" b="1" dirty="0"/>
              <a:t>-St</a:t>
            </a:r>
            <a:r>
              <a:rPr lang="de-DE" sz="3600" b="1" dirty="0">
                <a:solidFill>
                  <a:srgbClr val="FF0000"/>
                </a:solidFill>
              </a:rPr>
              <a:t>I</a:t>
            </a:r>
            <a:r>
              <a:rPr lang="de-DE" sz="3600" b="1" dirty="0"/>
              <a:t>Ne</a:t>
            </a:r>
            <a:br>
              <a:rPr lang="de-DE" sz="2800" b="1" dirty="0"/>
            </a:br>
            <a:r>
              <a:rPr lang="de-DE" sz="2800" b="1" dirty="0"/>
              <a:t>im Sommersemester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u="sng" dirty="0"/>
              <a:t>1.  Schritt</a:t>
            </a:r>
          </a:p>
          <a:p>
            <a:pPr marL="0" indent="0">
              <a:buNone/>
            </a:pPr>
            <a:r>
              <a:rPr lang="de-DE" sz="1800" dirty="0"/>
              <a:t>        Anmeldung im </a:t>
            </a:r>
            <a:r>
              <a:rPr lang="de-DE" sz="1800" b="1" dirty="0"/>
              <a:t>Modul</a:t>
            </a:r>
          </a:p>
          <a:p>
            <a:pPr marL="0" indent="0">
              <a:buNone/>
            </a:pPr>
            <a:r>
              <a:rPr lang="de-DE" sz="1800" b="1" u="sng" dirty="0"/>
              <a:t>2.  Schritt</a:t>
            </a:r>
          </a:p>
          <a:p>
            <a:pPr marL="0" indent="0">
              <a:buNone/>
            </a:pPr>
            <a:r>
              <a:rPr lang="de-DE" sz="1800" dirty="0"/>
              <a:t>        Anmeldung in der </a:t>
            </a:r>
            <a:r>
              <a:rPr lang="de-DE" sz="1800" b="1" dirty="0"/>
              <a:t>Lehrveranstaltung</a:t>
            </a:r>
          </a:p>
          <a:p>
            <a:pPr marL="0" indent="0">
              <a:buNone/>
            </a:pPr>
            <a:endParaRPr lang="de-DE" b="1" u="sng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8600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de-DE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Alle Prüfungen (</a:t>
            </a:r>
            <a:r>
              <a:rPr lang="de-DE" sz="1800" b="1" dirty="0"/>
              <a:t>Hausarbeit, Referat, Klausur, mündliche Prüfung</a:t>
            </a:r>
            <a:r>
              <a:rPr lang="de-DE" sz="1800" dirty="0"/>
              <a:t>) müssen bei </a:t>
            </a:r>
            <a:r>
              <a:rPr lang="de-DE" sz="1800" b="1" dirty="0">
                <a:solidFill>
                  <a:srgbClr val="FF0000"/>
                </a:solidFill>
              </a:rPr>
              <a:t>JOGU</a:t>
            </a:r>
            <a:r>
              <a:rPr lang="de-DE" sz="1800" b="1" dirty="0"/>
              <a:t>-</a:t>
            </a:r>
            <a:r>
              <a:rPr lang="de-DE" sz="1800" b="1" dirty="0" err="1"/>
              <a:t>St</a:t>
            </a:r>
            <a:r>
              <a:rPr lang="de-DE" sz="1800" b="1" dirty="0" err="1">
                <a:solidFill>
                  <a:srgbClr val="FF0000"/>
                </a:solidFill>
              </a:rPr>
              <a:t>I</a:t>
            </a:r>
            <a:r>
              <a:rPr lang="de-DE" sz="1800" b="1" dirty="0" err="1"/>
              <a:t>Ne</a:t>
            </a:r>
            <a:r>
              <a:rPr lang="de-DE" sz="1800" dirty="0"/>
              <a:t> in der allgemeinen Prüfungsanmeldephase angemeldet werden, damit sie prüfungsrechtlich wirksam sind.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 algn="ctr">
              <a:buNone/>
            </a:pPr>
            <a:endParaRPr lang="de-DE" sz="1400" b="1" dirty="0"/>
          </a:p>
          <a:p>
            <a:pPr marL="0" indent="0" algn="ctr">
              <a:buNone/>
            </a:pPr>
            <a:endParaRPr lang="de-DE" sz="1400" b="1" dirty="0"/>
          </a:p>
          <a:p>
            <a:pPr marL="0" indent="0" algn="ctr">
              <a:buNone/>
            </a:pPr>
            <a:endParaRPr lang="de-DE" sz="1400" b="1" dirty="0"/>
          </a:p>
          <a:p>
            <a:pPr marL="0" indent="0" algn="ctr">
              <a:buNone/>
            </a:pPr>
            <a:endParaRPr lang="de-DE" sz="1400" b="1" dirty="0"/>
          </a:p>
          <a:p>
            <a:pPr marL="0" indent="0" algn="ctr">
              <a:buNone/>
            </a:pPr>
            <a:endParaRPr lang="de-DE" sz="1400" b="1" dirty="0"/>
          </a:p>
          <a:p>
            <a:pPr marL="0" indent="0" algn="ctr">
              <a:buNone/>
            </a:pPr>
            <a:endParaRPr lang="de-DE" sz="1400" b="1" dirty="0"/>
          </a:p>
          <a:p>
            <a:pPr marL="0" indent="0" algn="ctr">
              <a:buNone/>
            </a:pPr>
            <a:endParaRPr lang="de-DE" sz="1400" b="1" dirty="0"/>
          </a:p>
          <a:p>
            <a:pPr marL="0" indent="0" algn="ctr">
              <a:buNone/>
            </a:pPr>
            <a:r>
              <a:rPr lang="de-DE" sz="1600" b="1" u="sng" dirty="0">
                <a:solidFill>
                  <a:srgbClr val="0070C0"/>
                </a:solidFill>
              </a:rPr>
              <a:t>https://www.</a:t>
            </a:r>
            <a:r>
              <a:rPr lang="de-DE" sz="1600" b="1" u="sng" dirty="0">
                <a:solidFill>
                  <a:srgbClr val="FF0000"/>
                </a:solidFill>
              </a:rPr>
              <a:t>philosophie</a:t>
            </a:r>
            <a:r>
              <a:rPr lang="de-DE" sz="1600" b="1" u="sng" dirty="0">
                <a:solidFill>
                  <a:srgbClr val="0070C0"/>
                </a:solidFill>
              </a:rPr>
              <a:t>.fb05.uni-mainz.de/files/2018/09/Pr%C3%BCfungen-in-der-Philosophie.pdf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80938" y="3284984"/>
            <a:ext cx="4104456" cy="352839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bg1"/>
                </a:solidFill>
              </a:rPr>
              <a:t>Zweite Anmeldephase</a:t>
            </a:r>
          </a:p>
          <a:p>
            <a:r>
              <a:rPr lang="de-DE" sz="1200" dirty="0">
                <a:solidFill>
                  <a:schemeClr val="bg1"/>
                </a:solidFill>
              </a:rPr>
              <a:t>(insbes. Für Erstsemester, Fach- und Hochschulwechsler/innen</a:t>
            </a:r>
          </a:p>
          <a:p>
            <a:r>
              <a:rPr lang="de-DE" sz="1200" dirty="0">
                <a:solidFill>
                  <a:schemeClr val="bg1"/>
                </a:solidFill>
              </a:rPr>
              <a:t>Di, </a:t>
            </a:r>
            <a:r>
              <a:rPr lang="de-DE" sz="2000" b="1" dirty="0">
                <a:solidFill>
                  <a:schemeClr val="bg1"/>
                </a:solidFill>
              </a:rPr>
              <a:t>16.10.2023</a:t>
            </a:r>
            <a:r>
              <a:rPr lang="de-DE" sz="1200" dirty="0">
                <a:solidFill>
                  <a:schemeClr val="bg1"/>
                </a:solidFill>
              </a:rPr>
              <a:t>, 13 Uhr</a:t>
            </a:r>
          </a:p>
          <a:p>
            <a:r>
              <a:rPr lang="de-DE" sz="1600" dirty="0">
                <a:solidFill>
                  <a:schemeClr val="bg1"/>
                </a:solidFill>
              </a:rPr>
              <a:t>                            </a:t>
            </a:r>
            <a:r>
              <a:rPr lang="de-DE" sz="1200" dirty="0">
                <a:solidFill>
                  <a:schemeClr val="bg1"/>
                </a:solidFill>
              </a:rPr>
              <a:t>–  Do, </a:t>
            </a:r>
            <a:r>
              <a:rPr lang="de-DE" sz="2000" b="1" dirty="0">
                <a:solidFill>
                  <a:schemeClr val="bg1"/>
                </a:solidFill>
              </a:rPr>
              <a:t>19.10.2023</a:t>
            </a:r>
            <a:r>
              <a:rPr lang="de-DE" sz="1200" dirty="0">
                <a:solidFill>
                  <a:schemeClr val="bg1"/>
                </a:solidFill>
              </a:rPr>
              <a:t>, 13 Uhr</a:t>
            </a:r>
          </a:p>
          <a:p>
            <a:r>
              <a:rPr lang="de-DE" sz="1200" dirty="0">
                <a:solidFill>
                  <a:schemeClr val="bg1"/>
                </a:solidFill>
              </a:rPr>
              <a:t>________</a:t>
            </a:r>
            <a:r>
              <a:rPr lang="de-DE" sz="1200" dirty="0">
                <a:solidFill>
                  <a:srgbClr val="FFFF00"/>
                </a:solidFill>
              </a:rPr>
              <a:t>   </a:t>
            </a:r>
            <a:r>
              <a:rPr lang="de-DE" sz="1200" b="1" dirty="0">
                <a:solidFill>
                  <a:srgbClr val="FFFF00"/>
                </a:solidFill>
              </a:rPr>
              <a:t>NUR IN DER „PHILOSOPHIE“   </a:t>
            </a:r>
            <a:r>
              <a:rPr lang="de-DE" sz="1200" dirty="0">
                <a:solidFill>
                  <a:schemeClr val="bg1"/>
                </a:solidFill>
              </a:rPr>
              <a:t>____________</a:t>
            </a:r>
          </a:p>
          <a:p>
            <a:r>
              <a:rPr lang="de-DE" sz="2000" b="1" dirty="0">
                <a:solidFill>
                  <a:schemeClr val="bg1"/>
                </a:solidFill>
              </a:rPr>
              <a:t>Dritte Anmeldephase </a:t>
            </a:r>
            <a:r>
              <a:rPr lang="de-DE" sz="1200" dirty="0">
                <a:solidFill>
                  <a:schemeClr val="bg1"/>
                </a:solidFill>
              </a:rPr>
              <a:t>(Restplatzvergabe)</a:t>
            </a:r>
          </a:p>
          <a:p>
            <a:r>
              <a:rPr lang="de-DE" sz="1200" dirty="0">
                <a:solidFill>
                  <a:schemeClr val="bg1"/>
                </a:solidFill>
              </a:rPr>
              <a:t>Mo, </a:t>
            </a:r>
            <a:r>
              <a:rPr lang="de-DE" sz="2000" b="1" dirty="0">
                <a:solidFill>
                  <a:schemeClr val="bg1"/>
                </a:solidFill>
              </a:rPr>
              <a:t>23.10.2023</a:t>
            </a:r>
            <a:r>
              <a:rPr lang="de-DE" sz="1600" dirty="0">
                <a:solidFill>
                  <a:schemeClr val="bg1"/>
                </a:solidFill>
              </a:rPr>
              <a:t>, </a:t>
            </a:r>
            <a:r>
              <a:rPr lang="de-DE" sz="1200" dirty="0">
                <a:solidFill>
                  <a:schemeClr val="bg1"/>
                </a:solidFill>
              </a:rPr>
              <a:t>13 Uhr</a:t>
            </a:r>
          </a:p>
          <a:p>
            <a:r>
              <a:rPr lang="de-DE" sz="1600" dirty="0">
                <a:solidFill>
                  <a:schemeClr val="bg1"/>
                </a:solidFill>
              </a:rPr>
              <a:t>                            </a:t>
            </a:r>
            <a:r>
              <a:rPr lang="de-DE" sz="1200" dirty="0">
                <a:solidFill>
                  <a:schemeClr val="bg1"/>
                </a:solidFill>
              </a:rPr>
              <a:t>–  Fr, </a:t>
            </a:r>
            <a:r>
              <a:rPr lang="de-DE" sz="2000" b="1" dirty="0">
                <a:solidFill>
                  <a:schemeClr val="bg1"/>
                </a:solidFill>
              </a:rPr>
              <a:t>03.11.2023</a:t>
            </a:r>
            <a:r>
              <a:rPr lang="de-DE" sz="1200" dirty="0">
                <a:solidFill>
                  <a:schemeClr val="bg1"/>
                </a:solidFill>
              </a:rPr>
              <a:t>, 21 Uhr</a:t>
            </a:r>
          </a:p>
          <a:p>
            <a:r>
              <a:rPr lang="de-DE" sz="1600" dirty="0">
                <a:solidFill>
                  <a:schemeClr val="bg1"/>
                </a:solidFill>
              </a:rPr>
              <a:t>                            </a:t>
            </a:r>
            <a:endParaRPr lang="de-DE" sz="1200" dirty="0">
              <a:solidFill>
                <a:schemeClr val="bg1"/>
              </a:solidFill>
            </a:endParaRPr>
          </a:p>
          <a:p>
            <a:pPr algn="ctr"/>
            <a:r>
              <a:rPr lang="de-DE" sz="1200" b="1" dirty="0">
                <a:solidFill>
                  <a:srgbClr val="FFFF00"/>
                </a:solidFill>
              </a:rPr>
              <a:t>https://www.philosophie.fb05.uni-mainz.de/files/2020/04/AnmeldePHASEN-02.04.2020.pdf</a:t>
            </a:r>
          </a:p>
        </p:txBody>
      </p:sp>
      <p:sp>
        <p:nvSpPr>
          <p:cNvPr id="11" name="Rechteck 10"/>
          <p:cNvSpPr/>
          <p:nvPr/>
        </p:nvSpPr>
        <p:spPr>
          <a:xfrm>
            <a:off x="5802844" y="1278162"/>
            <a:ext cx="13644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2800" b="1" u="sng" cap="none" spc="0" dirty="0">
                <a:ln/>
                <a:solidFill>
                  <a:schemeClr val="accent3"/>
                </a:solidFill>
                <a:effectLst/>
              </a:rPr>
              <a:t>Prüfung</a:t>
            </a:r>
          </a:p>
        </p:txBody>
      </p:sp>
      <p:sp>
        <p:nvSpPr>
          <p:cNvPr id="12" name="Rechteck 11"/>
          <p:cNvSpPr/>
          <p:nvPr/>
        </p:nvSpPr>
        <p:spPr>
          <a:xfrm>
            <a:off x="755576" y="1290156"/>
            <a:ext cx="3517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8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LEHRVERANSTALTUNG</a:t>
            </a:r>
            <a:endParaRPr lang="de-DE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4755096" y="3789040"/>
            <a:ext cx="3816424" cy="18722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   </a:t>
            </a:r>
            <a:r>
              <a:rPr lang="de-DE" sz="2000" dirty="0"/>
              <a:t>Prüfungsanmeldephase</a:t>
            </a:r>
          </a:p>
          <a:p>
            <a:r>
              <a:rPr lang="de-DE" dirty="0"/>
              <a:t>                </a:t>
            </a:r>
            <a:endParaRPr lang="de-DE" sz="1200" dirty="0">
              <a:solidFill>
                <a:srgbClr val="FFFF00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             - Termine stehen noch nicht fest</a:t>
            </a:r>
          </a:p>
          <a:p>
            <a:r>
              <a:rPr lang="de-DE" sz="1400" dirty="0">
                <a:solidFill>
                  <a:schemeClr val="bg1"/>
                </a:solidFill>
              </a:rPr>
              <a:t>             - i.d.R. Anfang Januar 2024</a:t>
            </a:r>
          </a:p>
          <a:p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de-DE" sz="3600" b="1" u="sng" dirty="0"/>
              <a:t>Starter-Infos</a:t>
            </a:r>
            <a:br>
              <a:rPr lang="de-DE" sz="3600" b="1" dirty="0"/>
            </a:br>
            <a:r>
              <a:rPr lang="de-DE" sz="3600" b="1" dirty="0"/>
              <a:t>Lehrveranstaltungen / Prüfungen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9001000" cy="5472608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/>
              <a:buChar char=""/>
            </a:pPr>
            <a:r>
              <a:rPr lang="de-DE" sz="2400" b="1" dirty="0">
                <a:solidFill>
                  <a:srgbClr val="FF0000"/>
                </a:solidFill>
                <a:sym typeface="Wingdings"/>
              </a:rPr>
              <a:t>Vorlesungen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sind (</a:t>
            </a:r>
            <a:r>
              <a:rPr lang="de-DE" sz="2400" b="1" u="sng" dirty="0">
                <a:solidFill>
                  <a:schemeClr val="tx1"/>
                </a:solidFill>
                <a:sym typeface="Wingdings"/>
              </a:rPr>
              <a:t>in der Philosophie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) grundsätzlich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ohne </a:t>
            </a:r>
            <a:r>
              <a:rPr lang="de-DE" sz="2400" b="1" dirty="0" err="1">
                <a:solidFill>
                  <a:srgbClr val="FF0000"/>
                </a:solidFill>
                <a:sym typeface="Wingdings"/>
              </a:rPr>
              <a:t>Modulabschlussprüfungen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(</a:t>
            </a:r>
            <a:r>
              <a:rPr lang="de-DE" sz="2400" b="1" dirty="0" err="1">
                <a:solidFill>
                  <a:schemeClr val="tx1"/>
                </a:solidFill>
                <a:sym typeface="Wingdings"/>
              </a:rPr>
              <a:t>unbenotete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Leistungsüberprüfung </a:t>
            </a:r>
            <a:r>
              <a:rPr lang="de-DE" sz="2400" b="1" u="sng" dirty="0">
                <a:solidFill>
                  <a:schemeClr val="tx1"/>
                </a:solidFill>
                <a:sym typeface="Wingdings"/>
              </a:rPr>
              <a:t>möglich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)</a:t>
            </a:r>
          </a:p>
          <a:p>
            <a:pPr marL="342900" indent="-342900" algn="l">
              <a:buFont typeface="Wingdings"/>
              <a:buChar char=""/>
            </a:pPr>
            <a:r>
              <a:rPr lang="de-DE" sz="2400" b="1" dirty="0">
                <a:solidFill>
                  <a:schemeClr val="tx1"/>
                </a:solidFill>
                <a:sym typeface="Wingdings"/>
              </a:rPr>
              <a:t>In den Seminaren, Übungen und Tutorien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Leistungsüberprüfungen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für die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„aktive Teilnahme“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, bei Nichterfüllung „Inaktivsetzung“ (d.h.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Prüfungsberechtigungsverlust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und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 Lehrveranstaltungswiederholung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)</a:t>
            </a:r>
          </a:p>
          <a:p>
            <a:pPr marL="342900" indent="-342900" algn="l">
              <a:buFont typeface="Wingdings"/>
              <a:buChar char=""/>
            </a:pPr>
            <a:r>
              <a:rPr lang="de-DE" sz="2400" b="1" dirty="0">
                <a:solidFill>
                  <a:srgbClr val="FF0000"/>
                </a:solidFill>
                <a:sym typeface="Wingdings"/>
              </a:rPr>
              <a:t>Modulprüfungen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sind benotet und können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max. 2-mal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innerhalb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 max. 24 Monaten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wiederholt werden</a:t>
            </a:r>
          </a:p>
          <a:p>
            <a:pPr marL="342900" indent="-342900" algn="l">
              <a:buFont typeface="Wingdings"/>
              <a:buChar char=""/>
            </a:pPr>
            <a:r>
              <a:rPr lang="de-DE" sz="2400" b="1" dirty="0">
                <a:solidFill>
                  <a:srgbClr val="FF0000"/>
                </a:solidFill>
                <a:sym typeface="Wingdings"/>
              </a:rPr>
              <a:t>Modulprüfungen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sollen im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Semester der Lehrveranstaltung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abgelegt werden</a:t>
            </a:r>
          </a:p>
          <a:p>
            <a:pPr marL="342900" indent="-342900" algn="l">
              <a:buFont typeface="Wingdings"/>
              <a:buChar char=""/>
            </a:pPr>
            <a:r>
              <a:rPr lang="de-DE" sz="2400" b="1" dirty="0">
                <a:solidFill>
                  <a:srgbClr val="FF0000"/>
                </a:solidFill>
                <a:sym typeface="Wingdings"/>
              </a:rPr>
              <a:t>Lehrveranstaltungen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können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max. 2 mal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wiederholt werden</a:t>
            </a:r>
          </a:p>
          <a:p>
            <a:pPr marL="342900" indent="-342900" algn="l">
              <a:buFont typeface="Wingdings"/>
              <a:buChar char=""/>
            </a:pPr>
            <a:r>
              <a:rPr lang="de-DE" sz="2400" b="1" dirty="0">
                <a:solidFill>
                  <a:schemeClr val="tx1"/>
                </a:solidFill>
                <a:sym typeface="Wingdings"/>
              </a:rPr>
              <a:t>Nach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12 (Bachelor)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bzw.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 8 (Master) Semestern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Zwangsanmeldung zur Abschlussprüfung </a:t>
            </a:r>
            <a:r>
              <a:rPr lang="de-DE" sz="2400" b="1" u="sng" dirty="0">
                <a:solidFill>
                  <a:schemeClr val="tx1"/>
                </a:solidFill>
                <a:sym typeface="Wingdings"/>
              </a:rPr>
              <a:t>und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erstmaliges „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Nichtbestehen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“ derselben</a:t>
            </a:r>
          </a:p>
          <a:p>
            <a:pPr marL="342900" indent="-342900" algn="l">
              <a:buFont typeface="Wingdings"/>
              <a:buChar char=""/>
            </a:pPr>
            <a:r>
              <a:rPr lang="de-DE" sz="2400" b="1" dirty="0">
                <a:solidFill>
                  <a:srgbClr val="FF0000"/>
                </a:solidFill>
                <a:sym typeface="Wingdings"/>
              </a:rPr>
              <a:t>Anmeldungen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zu Prüfungen / Lehrveranstaltungen sind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rechtsverbind-</a:t>
            </a:r>
          </a:p>
          <a:p>
            <a:pPr algn="l"/>
            <a:r>
              <a:rPr lang="de-DE" sz="2400" b="1" dirty="0">
                <a:solidFill>
                  <a:srgbClr val="FF0000"/>
                </a:solidFill>
                <a:sym typeface="Wingdings"/>
              </a:rPr>
              <a:t>      </a:t>
            </a:r>
            <a:r>
              <a:rPr lang="de-DE" sz="2400" b="1" dirty="0" err="1">
                <a:solidFill>
                  <a:srgbClr val="FF0000"/>
                </a:solidFill>
                <a:sym typeface="Wingdings"/>
              </a:rPr>
              <a:t>lich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; Abmeldung außerhalb der angegebenen Meldezeiten ist nur mit </a:t>
            </a:r>
            <a:r>
              <a:rPr lang="de-DE" sz="2400" b="1" u="sng" dirty="0" err="1">
                <a:solidFill>
                  <a:schemeClr val="tx1"/>
                </a:solidFill>
                <a:sym typeface="Wingdings"/>
              </a:rPr>
              <a:t>prü</a:t>
            </a:r>
            <a:r>
              <a:rPr lang="de-DE" sz="2400" b="1" u="sng" dirty="0">
                <a:solidFill>
                  <a:schemeClr val="tx1"/>
                </a:solidFill>
                <a:sym typeface="Wingdings"/>
              </a:rPr>
              <a:t>-</a:t>
            </a:r>
          </a:p>
          <a:p>
            <a:pPr algn="l"/>
            <a:r>
              <a:rPr lang="de-DE" sz="2400" b="1" dirty="0">
                <a:solidFill>
                  <a:schemeClr val="tx1"/>
                </a:solidFill>
                <a:sym typeface="Wingdings"/>
              </a:rPr>
              <a:t>      </a:t>
            </a:r>
            <a:r>
              <a:rPr lang="de-DE" sz="2400" b="1" u="sng" dirty="0" err="1">
                <a:solidFill>
                  <a:schemeClr val="tx1"/>
                </a:solidFill>
                <a:sym typeface="Wingdings"/>
              </a:rPr>
              <a:t>fungsrechtlich</a:t>
            </a:r>
            <a:r>
              <a:rPr lang="de-DE" sz="2400" b="1" u="sng" dirty="0">
                <a:solidFill>
                  <a:schemeClr val="tx1"/>
                </a:solidFill>
                <a:sym typeface="Wingdings"/>
              </a:rPr>
              <a:t> relevantem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Grund durch das Studienbüro möglich</a:t>
            </a:r>
          </a:p>
          <a:p>
            <a:pPr marL="342900" indent="-342900" algn="l">
              <a:buFont typeface="Wingdings"/>
              <a:buChar char=""/>
            </a:pPr>
            <a:r>
              <a:rPr lang="de-DE" sz="2400" b="1" dirty="0">
                <a:solidFill>
                  <a:srgbClr val="FF0000"/>
                </a:solidFill>
                <a:sym typeface="Wingdings"/>
              </a:rPr>
              <a:t>Lehrveranstaltungswiederholung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erbringt </a:t>
            </a:r>
            <a:r>
              <a:rPr lang="de-DE" sz="2400" b="1" i="1" dirty="0" err="1">
                <a:solidFill>
                  <a:srgbClr val="FF0000"/>
                </a:solidFill>
                <a:sym typeface="Wingdings"/>
              </a:rPr>
              <a:t>malus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-Punkte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und erschwert so jede Anmeldung im Folgesemester</a:t>
            </a:r>
          </a:p>
          <a:p>
            <a:pPr marL="342900" indent="-342900" algn="l">
              <a:buFont typeface="Wingdings"/>
              <a:buChar char=""/>
            </a:pPr>
            <a:r>
              <a:rPr lang="de-DE" sz="2400" b="1" dirty="0">
                <a:solidFill>
                  <a:schemeClr val="tx1"/>
                </a:solidFill>
                <a:sym typeface="Wingdings"/>
              </a:rPr>
              <a:t>Ein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Modul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 ist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„abgeschlossen“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, wenn die Modulprüfung im Modul bestanden (mind. „ausreichend“) ist </a:t>
            </a:r>
            <a:r>
              <a:rPr lang="de-DE" sz="2400" b="1" u="sng" dirty="0">
                <a:solidFill>
                  <a:schemeClr val="tx1"/>
                </a:solidFill>
                <a:sym typeface="Wingdings"/>
              </a:rPr>
              <a:t>UND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alle Lehrveranstaltungen des Moduls „erfolgreich“ („aktiv“, d.h. LPs erhalten) besucht sind</a:t>
            </a:r>
            <a:endParaRPr lang="de-DE" sz="2000" b="1" dirty="0">
              <a:solidFill>
                <a:schemeClr val="tx1"/>
              </a:solidFill>
              <a:sym typeface="Wingdings"/>
            </a:endParaRPr>
          </a:p>
          <a:p>
            <a:pPr marL="342900" indent="-342900" algn="l">
              <a:buFont typeface="Wingdings"/>
              <a:buChar char=""/>
            </a:pPr>
            <a:endParaRPr lang="de-DE" sz="2400" b="1" dirty="0">
              <a:solidFill>
                <a:schemeClr val="tx1"/>
              </a:solidFill>
              <a:sym typeface="Wingdings"/>
            </a:endParaRPr>
          </a:p>
          <a:p>
            <a:pPr marL="342900" indent="-342900" algn="l">
              <a:buFont typeface="Wingdings"/>
              <a:buChar char=""/>
            </a:pPr>
            <a:endParaRPr lang="de-D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2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358209" y="1534054"/>
            <a:ext cx="8496944" cy="50405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 Lehrveranstaltungsplanung</a:t>
            </a: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  Wie melde ich mich zu einer Veranstaltung an?</a:t>
            </a: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Studienverlaufsplan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    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400" b="1" dirty="0">
                <a:solidFill>
                  <a:schemeClr val="tx1"/>
                </a:solidFill>
              </a:rPr>
              <a:t>Prüfungsordnung (Fachanhang)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/>
              </a:rPr>
              <a:t>                        </a:t>
            </a:r>
            <a:r>
              <a:rPr lang="de-DE" sz="2400" b="1" dirty="0">
                <a:solidFill>
                  <a:schemeClr val="tx1"/>
                </a:solidFill>
              </a:rPr>
              <a:t>Modul, Lehrveranstaltung, Kurs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/>
              </a:rPr>
              <a:t>                          </a:t>
            </a:r>
            <a:r>
              <a:rPr lang="de-DE" sz="1000" b="1" dirty="0">
                <a:solidFill>
                  <a:schemeClr val="tx1"/>
                </a:solidFill>
              </a:rPr>
              <a:t> </a:t>
            </a:r>
            <a:r>
              <a:rPr lang="de-DE" sz="2400" b="1" dirty="0">
                <a:solidFill>
                  <a:schemeClr val="tx1"/>
                </a:solidFill>
              </a:rPr>
              <a:t>(am Beispiel des Bachelor </a:t>
            </a:r>
            <a:r>
              <a:rPr lang="de-DE" sz="2400" b="1" dirty="0" err="1">
                <a:solidFill>
                  <a:schemeClr val="tx1"/>
                </a:solidFill>
              </a:rPr>
              <a:t>of</a:t>
            </a:r>
            <a:r>
              <a:rPr lang="de-DE" sz="2400" b="1" dirty="0">
                <a:solidFill>
                  <a:schemeClr val="tx1"/>
                </a:solidFill>
              </a:rPr>
              <a:t> Education)</a:t>
            </a:r>
          </a:p>
          <a:p>
            <a:endParaRPr lang="de-DE" sz="14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</a:t>
            </a:r>
            <a:r>
              <a:rPr lang="de-DE" sz="2800" b="1" dirty="0">
                <a:solidFill>
                  <a:schemeClr val="tx1"/>
                </a:solidFill>
              </a:rPr>
              <a:t>Starter-Infos</a:t>
            </a:r>
          </a:p>
          <a:p>
            <a:endParaRPr lang="de-DE" sz="10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Wichtige weiterführende Links</a:t>
            </a:r>
          </a:p>
          <a:p>
            <a:endParaRPr lang="de-DE" sz="1400" b="1" dirty="0">
              <a:solidFill>
                <a:schemeClr val="tx1"/>
              </a:solidFill>
              <a:sym typeface="Wingdings"/>
            </a:endParaRP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</a:t>
            </a:r>
            <a:r>
              <a:rPr lang="de-DE" sz="28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800" b="1" dirty="0">
                <a:solidFill>
                  <a:schemeClr val="tx1"/>
                </a:solidFill>
              </a:rPr>
              <a:t>Studienbüro</a:t>
            </a:r>
          </a:p>
          <a:p>
            <a:r>
              <a:rPr lang="de-DE" sz="2800" b="1" dirty="0">
                <a:solidFill>
                  <a:schemeClr val="tx1"/>
                </a:solidFill>
              </a:rPr>
              <a:t>                   </a:t>
            </a:r>
            <a:r>
              <a:rPr lang="de-DE" sz="2400" b="1" dirty="0">
                <a:solidFill>
                  <a:schemeClr val="tx1"/>
                </a:solidFill>
              </a:rPr>
              <a:t>Wo? Wer?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© Gerhard  </a:t>
            </a:r>
            <a:r>
              <a:rPr lang="de-DE" sz="1100" b="1" dirty="0" err="1">
                <a:solidFill>
                  <a:schemeClr val="tx1"/>
                </a:solidFill>
              </a:rPr>
              <a:t>WiSe</a:t>
            </a:r>
            <a:r>
              <a:rPr lang="de-DE" sz="1100" b="1" dirty="0">
                <a:solidFill>
                  <a:schemeClr val="tx1"/>
                </a:solidFill>
              </a:rPr>
              <a:t> 2023/24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Stand: Oktober 20203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58209" y="260648"/>
            <a:ext cx="84969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STUDIENBÜRO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Philosophie, Slavistik, Turkologie</a:t>
            </a:r>
          </a:p>
        </p:txBody>
      </p:sp>
    </p:spTree>
    <p:extLst>
      <p:ext uri="{BB962C8B-B14F-4D97-AF65-F5344CB8AC3E}">
        <p14:creationId xmlns:p14="http://schemas.microsoft.com/office/powerpoint/2010/main" val="1984643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913735" y="1268760"/>
            <a:ext cx="7128792" cy="51845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b="1" dirty="0">
                <a:solidFill>
                  <a:schemeClr val="tx1"/>
                </a:solidFill>
              </a:rPr>
              <a:t>Frage</a:t>
            </a:r>
            <a:endParaRPr lang="de-DE" sz="3600" b="1" u="sng" dirty="0">
              <a:solidFill>
                <a:schemeClr val="tx1"/>
              </a:solidFill>
            </a:endParaRPr>
          </a:p>
          <a:p>
            <a:endParaRPr lang="de-DE" sz="800" b="1" u="sng" dirty="0">
              <a:solidFill>
                <a:schemeClr val="tx1"/>
              </a:solidFill>
            </a:endParaRPr>
          </a:p>
          <a:p>
            <a:r>
              <a:rPr lang="de-DE" sz="3600" b="1" dirty="0">
                <a:solidFill>
                  <a:schemeClr val="tx1"/>
                </a:solidFill>
                <a:sym typeface="Wingdings"/>
              </a:rPr>
              <a:t>      </a:t>
            </a:r>
            <a:r>
              <a:rPr lang="de-DE" sz="3600" b="1" u="sng" dirty="0">
                <a:solidFill>
                  <a:schemeClr val="tx1"/>
                </a:solidFill>
                <a:sym typeface="Wingdings"/>
              </a:rPr>
              <a:t>nicht</a:t>
            </a:r>
            <a:r>
              <a:rPr lang="de-DE" sz="3600" b="1" dirty="0">
                <a:solidFill>
                  <a:schemeClr val="tx1"/>
                </a:solidFill>
                <a:sym typeface="Wingdings"/>
              </a:rPr>
              <a:t> die Kommilitonen</a:t>
            </a:r>
          </a:p>
          <a:p>
            <a:r>
              <a:rPr lang="de-DE" b="1" dirty="0">
                <a:solidFill>
                  <a:schemeClr val="tx1"/>
                </a:solidFill>
                <a:sym typeface="Wingdings"/>
              </a:rPr>
              <a:t>                 diese sitzen zwar neben Dir, kommen aber aus</a:t>
            </a:r>
          </a:p>
          <a:p>
            <a:r>
              <a:rPr lang="de-DE" b="1" dirty="0">
                <a:solidFill>
                  <a:schemeClr val="tx1"/>
                </a:solidFill>
                <a:sym typeface="Wingdings"/>
              </a:rPr>
              <a:t>                 unterschiedlichen Studiengängen, Modulen und </a:t>
            </a:r>
          </a:p>
          <a:p>
            <a:r>
              <a:rPr lang="de-DE" b="1" dirty="0">
                <a:solidFill>
                  <a:schemeClr val="tx1"/>
                </a:solidFill>
                <a:sym typeface="Wingdings"/>
              </a:rPr>
              <a:t>                 Lehrveranstaltungen</a:t>
            </a:r>
          </a:p>
          <a:p>
            <a:endParaRPr lang="de-DE" sz="800" b="1" dirty="0">
              <a:solidFill>
                <a:schemeClr val="tx1"/>
              </a:solidFill>
              <a:sym typeface="Wingdings"/>
            </a:endParaRPr>
          </a:p>
          <a:p>
            <a:r>
              <a:rPr lang="de-DE" sz="3600" b="1" dirty="0">
                <a:solidFill>
                  <a:schemeClr val="tx1"/>
                </a:solidFill>
                <a:sym typeface="Wingdings"/>
              </a:rPr>
              <a:t>      </a:t>
            </a:r>
            <a:r>
              <a:rPr lang="de-DE" sz="3600" b="1" u="sng" dirty="0">
                <a:solidFill>
                  <a:schemeClr val="tx1"/>
                </a:solidFill>
                <a:sym typeface="Wingdings"/>
              </a:rPr>
              <a:t>nicht</a:t>
            </a:r>
            <a:r>
              <a:rPr lang="de-DE" sz="3600" b="1" dirty="0">
                <a:solidFill>
                  <a:schemeClr val="tx1"/>
                </a:solidFill>
                <a:sym typeface="Wingdings"/>
              </a:rPr>
              <a:t> die Dozenten</a:t>
            </a:r>
          </a:p>
          <a:p>
            <a:r>
              <a:rPr lang="de-DE" b="1" dirty="0">
                <a:solidFill>
                  <a:schemeClr val="tx1"/>
                </a:solidFill>
                <a:sym typeface="Wingdings"/>
              </a:rPr>
              <a:t>                 diese haben in der Regel nicht die für Dich relevante</a:t>
            </a:r>
          </a:p>
          <a:p>
            <a:r>
              <a:rPr lang="de-DE" b="1" dirty="0">
                <a:solidFill>
                  <a:schemeClr val="tx1"/>
                </a:solidFill>
                <a:sym typeface="Wingdings"/>
              </a:rPr>
              <a:t>                 Studien-/Prüfungsordnung vor Augen</a:t>
            </a:r>
          </a:p>
          <a:p>
            <a:endParaRPr lang="de-DE" sz="800" b="1" dirty="0">
              <a:solidFill>
                <a:schemeClr val="tx1"/>
              </a:solidFill>
              <a:sym typeface="Wingdings"/>
            </a:endParaRPr>
          </a:p>
          <a:p>
            <a:r>
              <a:rPr lang="de-DE" sz="3600" b="1" dirty="0">
                <a:solidFill>
                  <a:schemeClr val="tx1"/>
                </a:solidFill>
                <a:sym typeface="Wingdings"/>
              </a:rPr>
              <a:t> Frage im Studienbüro</a:t>
            </a:r>
          </a:p>
          <a:p>
            <a:r>
              <a:rPr lang="de-DE" b="1" dirty="0">
                <a:solidFill>
                  <a:schemeClr val="tx1"/>
                </a:solidFill>
                <a:sym typeface="Wingdings"/>
              </a:rPr>
              <a:t>                 hier findest Du Service und Kompetenz</a:t>
            </a:r>
          </a:p>
          <a:p>
            <a:endParaRPr lang="de-DE" b="1" dirty="0">
              <a:solidFill>
                <a:schemeClr val="tx1"/>
              </a:solidFill>
              <a:sym typeface="Wingdings"/>
            </a:endParaRPr>
          </a:p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932942" y="113466"/>
            <a:ext cx="712879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424027" y="188640"/>
            <a:ext cx="38687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Goldene Regel</a:t>
            </a:r>
            <a:endParaRPr lang="de-DE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593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358209" y="1534054"/>
            <a:ext cx="8496944" cy="50405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 Lehrveranstaltungsplanung</a:t>
            </a: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  Wie melde ich mich zu einer Veranstaltung an?</a:t>
            </a: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Studienverlaufsplan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    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400" b="1" dirty="0">
                <a:solidFill>
                  <a:schemeClr val="tx1"/>
                </a:solidFill>
              </a:rPr>
              <a:t>Prüfungsordnung (Fachanhang)</a:t>
            </a:r>
          </a:p>
          <a:p>
            <a:r>
              <a:rPr lang="de-DE" sz="2400" b="1" dirty="0">
                <a:solidFill>
                  <a:srgbClr val="FF0000"/>
                </a:solidFill>
                <a:sym typeface="Wingdings"/>
              </a:rPr>
              <a:t>    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400" b="1" dirty="0">
                <a:solidFill>
                  <a:schemeClr val="tx1"/>
                </a:solidFill>
              </a:rPr>
              <a:t>Modul, Lehrveranstaltung, Kurs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/>
              </a:rPr>
              <a:t>                          </a:t>
            </a:r>
            <a:r>
              <a:rPr lang="de-DE" sz="1000" b="1" dirty="0">
                <a:solidFill>
                  <a:schemeClr val="tx1"/>
                </a:solidFill>
              </a:rPr>
              <a:t> </a:t>
            </a:r>
            <a:r>
              <a:rPr lang="de-DE" sz="2400" b="1" dirty="0">
                <a:solidFill>
                  <a:schemeClr val="tx1"/>
                </a:solidFill>
              </a:rPr>
              <a:t>(am Beispiel des Bachelor </a:t>
            </a:r>
            <a:r>
              <a:rPr lang="de-DE" sz="2400" b="1" dirty="0" err="1">
                <a:solidFill>
                  <a:schemeClr val="tx1"/>
                </a:solidFill>
              </a:rPr>
              <a:t>of</a:t>
            </a:r>
            <a:r>
              <a:rPr lang="de-DE" sz="2400" b="1" dirty="0">
                <a:solidFill>
                  <a:schemeClr val="tx1"/>
                </a:solidFill>
              </a:rPr>
              <a:t> Education)</a:t>
            </a:r>
          </a:p>
          <a:p>
            <a:endParaRPr lang="de-DE" sz="14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</a:t>
            </a:r>
            <a:r>
              <a:rPr lang="de-DE" sz="2800" b="1" dirty="0">
                <a:solidFill>
                  <a:schemeClr val="tx1"/>
                </a:solidFill>
              </a:rPr>
              <a:t>Starter-Infos</a:t>
            </a:r>
          </a:p>
          <a:p>
            <a:endParaRPr lang="de-DE" sz="10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</a:t>
            </a:r>
            <a:r>
              <a:rPr lang="de-DE" sz="2800" b="1" dirty="0">
                <a:solidFill>
                  <a:srgbClr val="FF0000"/>
                </a:solidFill>
                <a:sym typeface="Wingdings"/>
              </a:rPr>
              <a:t>Wichtige weiterführende Links</a:t>
            </a:r>
          </a:p>
          <a:p>
            <a:endParaRPr lang="de-DE" sz="1400" b="1" dirty="0">
              <a:solidFill>
                <a:schemeClr val="tx1"/>
              </a:solidFill>
              <a:sym typeface="Wingdings"/>
            </a:endParaRP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</a:t>
            </a:r>
            <a:r>
              <a:rPr lang="de-DE" sz="28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800" b="1" dirty="0">
                <a:solidFill>
                  <a:schemeClr val="tx1"/>
                </a:solidFill>
              </a:rPr>
              <a:t>Studienbüro</a:t>
            </a:r>
          </a:p>
          <a:p>
            <a:r>
              <a:rPr lang="de-DE" sz="2800" b="1" dirty="0">
                <a:solidFill>
                  <a:schemeClr val="tx1"/>
                </a:solidFill>
              </a:rPr>
              <a:t>                   </a:t>
            </a:r>
            <a:r>
              <a:rPr lang="de-DE" sz="2400" b="1" dirty="0">
                <a:solidFill>
                  <a:schemeClr val="tx1"/>
                </a:solidFill>
              </a:rPr>
              <a:t>Wo? Wer?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© Gerhard  </a:t>
            </a:r>
            <a:r>
              <a:rPr lang="de-DE" sz="1100" b="1" dirty="0" err="1">
                <a:solidFill>
                  <a:schemeClr val="tx1"/>
                </a:solidFill>
              </a:rPr>
              <a:t>WiSe</a:t>
            </a:r>
            <a:r>
              <a:rPr lang="de-DE" sz="1100" b="1" dirty="0">
                <a:solidFill>
                  <a:schemeClr val="tx1"/>
                </a:solidFill>
              </a:rPr>
              <a:t> 2023/24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Stand: Oktober 2023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58209" y="260648"/>
            <a:ext cx="84969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STUDIENBÜRO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Philosophie, Slavistik, Turkologie</a:t>
            </a:r>
          </a:p>
        </p:txBody>
      </p:sp>
    </p:spTree>
    <p:extLst>
      <p:ext uri="{BB962C8B-B14F-4D97-AF65-F5344CB8AC3E}">
        <p14:creationId xmlns:p14="http://schemas.microsoft.com/office/powerpoint/2010/main" val="3629820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2400" cy="794519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/>
              <a:t>Wichtige weiterführende Links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 fontScale="92500" lnSpcReduction="10000"/>
          </a:bodyPr>
          <a:lstStyle/>
          <a:p>
            <a:pPr algn="l"/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b="1" dirty="0">
                <a:solidFill>
                  <a:schemeClr val="tx1"/>
                </a:solidFill>
              </a:rPr>
              <a:t>Studieninformation:</a:t>
            </a:r>
          </a:p>
          <a:p>
            <a:r>
              <a:rPr lang="de-DE" sz="2200" b="1" dirty="0">
                <a:solidFill>
                  <a:srgbClr val="FF0000"/>
                </a:solidFill>
              </a:rPr>
              <a:t>https://www.philosophie.fb05.uni-mainz.de/studieninformationen/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b="1" dirty="0">
                <a:solidFill>
                  <a:schemeClr val="tx1"/>
                </a:solidFill>
              </a:rPr>
              <a:t>Informationen rund um die Prüfung:</a:t>
            </a:r>
          </a:p>
          <a:p>
            <a:r>
              <a:rPr lang="de-DE" sz="2200" b="1" dirty="0">
                <a:solidFill>
                  <a:srgbClr val="FF0000"/>
                </a:solidFill>
              </a:rPr>
              <a:t>https://www.philosophie.fb05.uni-mainz.de/</a:t>
            </a:r>
            <a:r>
              <a:rPr lang="de-DE" sz="2200" b="1" dirty="0" err="1">
                <a:solidFill>
                  <a:srgbClr val="FF0000"/>
                </a:solidFill>
              </a:rPr>
              <a:t>files</a:t>
            </a:r>
            <a:r>
              <a:rPr lang="de-DE" sz="2200" b="1" dirty="0">
                <a:solidFill>
                  <a:srgbClr val="FF0000"/>
                </a:solidFill>
              </a:rPr>
              <a:t>/2018/09/Prüfungen-in-der-Philosophie.pdf</a:t>
            </a:r>
            <a:endParaRPr lang="de-DE" sz="2200" b="1" dirty="0">
              <a:solidFill>
                <a:schemeClr val="tx1"/>
              </a:solidFill>
            </a:endParaRPr>
          </a:p>
          <a:p>
            <a:endParaRPr lang="de-DE" sz="1600" b="1" dirty="0">
              <a:solidFill>
                <a:schemeClr val="tx1"/>
              </a:solidFill>
            </a:endParaRP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b="1" dirty="0">
                <a:solidFill>
                  <a:schemeClr val="tx1"/>
                </a:solidFill>
              </a:rPr>
              <a:t>Prüfungs- u. Studienordnungen:</a:t>
            </a:r>
          </a:p>
          <a:p>
            <a:r>
              <a:rPr lang="de-DE" sz="2200" b="1" dirty="0">
                <a:solidFill>
                  <a:srgbClr val="FF0000"/>
                </a:solidFill>
              </a:rPr>
              <a:t>http://www.uni-mainz.de/studlehr/6537.php</a:t>
            </a:r>
          </a:p>
          <a:p>
            <a:endParaRPr lang="de-DE" sz="1600" b="1" dirty="0">
              <a:solidFill>
                <a:srgbClr val="FF0000"/>
              </a:solidFill>
            </a:endParaRPr>
          </a:p>
          <a:p>
            <a:endParaRPr lang="de-DE" sz="1600" b="1" dirty="0">
              <a:solidFill>
                <a:srgbClr val="FF0000"/>
              </a:solidFill>
            </a:endParaRPr>
          </a:p>
          <a:p>
            <a:r>
              <a:rPr lang="de-DE" sz="2000" b="1" dirty="0">
                <a:solidFill>
                  <a:schemeClr val="tx1"/>
                </a:solidFill>
              </a:rPr>
              <a:t>PHILIS – Studieren im </a:t>
            </a:r>
            <a:r>
              <a:rPr lang="de-DE" sz="2000" b="1" dirty="0" err="1">
                <a:solidFill>
                  <a:schemeClr val="tx1"/>
                </a:solidFill>
              </a:rPr>
              <a:t>Philosophicum</a:t>
            </a:r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200" b="1" dirty="0">
                <a:solidFill>
                  <a:srgbClr val="FF0000"/>
                </a:solidFill>
              </a:rPr>
              <a:t>https://www.philis.uni-mainz.de/</a:t>
            </a:r>
          </a:p>
        </p:txBody>
      </p:sp>
    </p:spTree>
    <p:extLst>
      <p:ext uri="{BB962C8B-B14F-4D97-AF65-F5344CB8AC3E}">
        <p14:creationId xmlns:p14="http://schemas.microsoft.com/office/powerpoint/2010/main" val="4187218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358209" y="1534054"/>
            <a:ext cx="8496944" cy="50405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 Lehrveranstaltungsplanung</a:t>
            </a: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  Wie melde ich mich zu einer Veranstaltung an?</a:t>
            </a: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Studienverlaufsplan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    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400" b="1" dirty="0">
                <a:solidFill>
                  <a:schemeClr val="tx1"/>
                </a:solidFill>
              </a:rPr>
              <a:t>Prüfungsordnung (Fachanhang)</a:t>
            </a:r>
          </a:p>
          <a:p>
            <a:r>
              <a:rPr lang="de-DE" sz="2400" b="1" dirty="0">
                <a:solidFill>
                  <a:srgbClr val="FF0000"/>
                </a:solidFill>
                <a:sym typeface="Wingdings"/>
              </a:rPr>
              <a:t>    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400" b="1" dirty="0">
                <a:solidFill>
                  <a:schemeClr val="tx1"/>
                </a:solidFill>
              </a:rPr>
              <a:t>Modul, Lehrveranstaltung, Kurs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/>
              </a:rPr>
              <a:t>                          </a:t>
            </a:r>
            <a:r>
              <a:rPr lang="de-DE" sz="1000" b="1" dirty="0">
                <a:solidFill>
                  <a:schemeClr val="tx1"/>
                </a:solidFill>
              </a:rPr>
              <a:t> </a:t>
            </a:r>
            <a:r>
              <a:rPr lang="de-DE" sz="2400" b="1" dirty="0">
                <a:solidFill>
                  <a:schemeClr val="tx1"/>
                </a:solidFill>
              </a:rPr>
              <a:t>(am Beispiel des Bachelor </a:t>
            </a:r>
            <a:r>
              <a:rPr lang="de-DE" sz="2400" b="1" dirty="0" err="1">
                <a:solidFill>
                  <a:schemeClr val="tx1"/>
                </a:solidFill>
              </a:rPr>
              <a:t>of</a:t>
            </a:r>
            <a:r>
              <a:rPr lang="de-DE" sz="2400" b="1" dirty="0">
                <a:solidFill>
                  <a:schemeClr val="tx1"/>
                </a:solidFill>
              </a:rPr>
              <a:t> Education)</a:t>
            </a:r>
          </a:p>
          <a:p>
            <a:endParaRPr lang="de-DE" sz="14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</a:t>
            </a:r>
            <a:r>
              <a:rPr lang="de-DE" sz="2800" b="1" dirty="0">
                <a:solidFill>
                  <a:schemeClr val="tx1"/>
                </a:solidFill>
              </a:rPr>
              <a:t>Starter-Infos</a:t>
            </a:r>
          </a:p>
          <a:p>
            <a:endParaRPr lang="de-DE" sz="10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Wichtige weiterführende Links</a:t>
            </a:r>
          </a:p>
          <a:p>
            <a:endParaRPr lang="de-DE" sz="1400" b="1" dirty="0">
              <a:solidFill>
                <a:schemeClr val="tx1"/>
              </a:solidFill>
              <a:sym typeface="Wingdings"/>
            </a:endParaRP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</a:t>
            </a:r>
            <a:r>
              <a:rPr lang="de-DE" sz="2800" b="1" dirty="0">
                <a:solidFill>
                  <a:srgbClr val="FF0000"/>
                </a:solidFill>
                <a:sym typeface="Wingdings"/>
              </a:rPr>
              <a:t> </a:t>
            </a:r>
            <a:r>
              <a:rPr lang="de-DE" sz="2800" b="1" dirty="0">
                <a:solidFill>
                  <a:srgbClr val="FF0000"/>
                </a:solidFill>
              </a:rPr>
              <a:t>Studienbüro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                   </a:t>
            </a:r>
            <a:r>
              <a:rPr lang="de-DE" sz="2400" b="1" dirty="0">
                <a:solidFill>
                  <a:srgbClr val="FF0000"/>
                </a:solidFill>
              </a:rPr>
              <a:t>Wo? Wer?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© Gerhard  </a:t>
            </a:r>
            <a:r>
              <a:rPr lang="de-DE" sz="1100" b="1" dirty="0" err="1">
                <a:solidFill>
                  <a:schemeClr val="tx1"/>
                </a:solidFill>
              </a:rPr>
              <a:t>WiSe</a:t>
            </a:r>
            <a:r>
              <a:rPr lang="de-DE" sz="1100" b="1" dirty="0">
                <a:solidFill>
                  <a:schemeClr val="tx1"/>
                </a:solidFill>
              </a:rPr>
              <a:t> 2023/24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Stand: Oktober 2023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58209" y="260648"/>
            <a:ext cx="84969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STUDIENBÜRO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Philosophie, Slavistik, Turkologie</a:t>
            </a:r>
          </a:p>
        </p:txBody>
      </p:sp>
    </p:spTree>
    <p:extLst>
      <p:ext uri="{BB962C8B-B14F-4D97-AF65-F5344CB8AC3E}">
        <p14:creationId xmlns:p14="http://schemas.microsoft.com/office/powerpoint/2010/main" val="1784704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36104"/>
          </a:xfrm>
        </p:spPr>
        <p:txBody>
          <a:bodyPr>
            <a:noAutofit/>
          </a:bodyPr>
          <a:lstStyle/>
          <a:p>
            <a:r>
              <a:rPr lang="de-DE" sz="2800" b="1" dirty="0"/>
              <a:t>Studienbüro Philosophie, Slavistik, Turkologie</a:t>
            </a:r>
            <a:br>
              <a:rPr lang="de-DE" sz="2800" b="1" dirty="0"/>
            </a:br>
            <a:r>
              <a:rPr lang="de-DE" sz="2800" b="1" i="1" dirty="0"/>
              <a:t>Lageplan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268760"/>
            <a:ext cx="8401050" cy="450339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439B325-7082-4867-BAF1-79DC5DDCAE93}"/>
              </a:ext>
            </a:extLst>
          </p:cNvPr>
          <p:cNvSpPr/>
          <p:nvPr/>
        </p:nvSpPr>
        <p:spPr>
          <a:xfrm>
            <a:off x="9836" y="59405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/>
              <a:t>https://www.</a:t>
            </a:r>
            <a:r>
              <a:rPr lang="de-DE" sz="1600" b="1" dirty="0">
                <a:solidFill>
                  <a:srgbClr val="FF0000"/>
                </a:solidFill>
              </a:rPr>
              <a:t>philosophie</a:t>
            </a:r>
            <a:r>
              <a:rPr lang="de-DE" sz="1600" b="1" dirty="0"/>
              <a:t>.fb05.uni-mainz.de/ueber_das_philosophische_seminar/studienbuero/</a:t>
            </a:r>
          </a:p>
          <a:p>
            <a:pPr algn="ctr"/>
            <a:r>
              <a:rPr lang="de-DE" sz="1600" b="1" dirty="0"/>
              <a:t>https://www.</a:t>
            </a:r>
            <a:r>
              <a:rPr lang="de-DE" sz="1600" b="1" dirty="0">
                <a:solidFill>
                  <a:srgbClr val="FF0000"/>
                </a:solidFill>
              </a:rPr>
              <a:t>slavistik</a:t>
            </a:r>
            <a:r>
              <a:rPr lang="de-DE" sz="1600" b="1" dirty="0"/>
              <a:t>.uni-mainz.de/studienbuero/</a:t>
            </a:r>
          </a:p>
        </p:txBody>
      </p:sp>
    </p:spTree>
    <p:extLst>
      <p:ext uri="{BB962C8B-B14F-4D97-AF65-F5344CB8AC3E}">
        <p14:creationId xmlns:p14="http://schemas.microsoft.com/office/powerpoint/2010/main" val="470927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51520" y="872716"/>
            <a:ext cx="5544616" cy="51845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b="1" dirty="0">
              <a:solidFill>
                <a:srgbClr val="FF0000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Lehrveranstaltungsmanagement:  </a:t>
            </a:r>
          </a:p>
          <a:p>
            <a:endParaRPr lang="de-DE" sz="800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Jana Hatakova</a:t>
            </a:r>
            <a:r>
              <a:rPr lang="de-DE" dirty="0">
                <a:solidFill>
                  <a:schemeClr val="tx1"/>
                </a:solidFill>
              </a:rPr>
              <a:t>                    </a:t>
            </a:r>
            <a:r>
              <a:rPr lang="de-DE" b="1" dirty="0">
                <a:solidFill>
                  <a:schemeClr val="tx1"/>
                </a:solidFill>
              </a:rPr>
              <a:t>Susanne Jakob</a:t>
            </a:r>
            <a:endParaRPr lang="de-DE" sz="1200" dirty="0">
              <a:solidFill>
                <a:schemeClr val="tx1"/>
              </a:solidFill>
            </a:endParaRPr>
          </a:p>
          <a:p>
            <a:r>
              <a:rPr lang="de-DE" sz="1200" b="1" dirty="0">
                <a:solidFill>
                  <a:schemeClr val="tx1"/>
                </a:solidFill>
              </a:rPr>
              <a:t>   (Philosophie, Turkologie)                        (Slavistik)</a:t>
            </a:r>
          </a:p>
          <a:p>
            <a:r>
              <a:rPr lang="de-DE" sz="1200" b="1" dirty="0">
                <a:solidFill>
                  <a:schemeClr val="tx1"/>
                </a:solidFill>
              </a:rPr>
              <a:t> E-Mail: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b="1" u="sng" dirty="0">
                <a:solidFill>
                  <a:srgbClr val="C00000"/>
                </a:solidFill>
              </a:rPr>
              <a:t>stb-phil-turk@uni-mainz.de </a:t>
            </a:r>
            <a:r>
              <a:rPr lang="de-DE" sz="1200" b="1" dirty="0">
                <a:solidFill>
                  <a:schemeClr val="tx1"/>
                </a:solidFill>
              </a:rPr>
              <a:t>     E-Mail: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b="1" u="sng" dirty="0">
                <a:solidFill>
                  <a:srgbClr val="C00000"/>
                </a:solidFill>
              </a:rPr>
              <a:t>susanne.jakob@uni-mainz.de</a:t>
            </a:r>
          </a:p>
          <a:p>
            <a:r>
              <a:rPr lang="de-DE" sz="1200" b="1" dirty="0">
                <a:solidFill>
                  <a:schemeClr val="tx1"/>
                </a:solidFill>
              </a:rPr>
              <a:t>          Tel.: </a:t>
            </a:r>
            <a:r>
              <a:rPr lang="de-DE" sz="1200" dirty="0">
                <a:solidFill>
                  <a:schemeClr val="tx1"/>
                </a:solidFill>
              </a:rPr>
              <a:t>+49 (0) 6131/39-26002 </a:t>
            </a:r>
            <a:r>
              <a:rPr lang="de-DE" sz="1200" b="1" dirty="0">
                <a:solidFill>
                  <a:schemeClr val="tx1"/>
                </a:solidFill>
              </a:rPr>
              <a:t>                    Tel.: </a:t>
            </a:r>
            <a:r>
              <a:rPr lang="de-DE" sz="1200" dirty="0">
                <a:solidFill>
                  <a:schemeClr val="tx1"/>
                </a:solidFill>
              </a:rPr>
              <a:t>+49 (0) 6131/39-20720</a:t>
            </a:r>
          </a:p>
          <a:p>
            <a:r>
              <a:rPr lang="de-DE" sz="1200" b="1" dirty="0">
                <a:solidFill>
                  <a:schemeClr val="tx1"/>
                </a:solidFill>
              </a:rPr>
              <a:t>          Raum 00-924                                               Raum 00-542</a:t>
            </a:r>
          </a:p>
          <a:p>
            <a:r>
              <a:rPr lang="de-DE" sz="1200" b="1" dirty="0">
                <a:solidFill>
                  <a:schemeClr val="tx1"/>
                </a:solidFill>
              </a:rPr>
              <a:t>             Sprechzeiten:</a:t>
            </a:r>
            <a:r>
              <a:rPr lang="de-DE" sz="1200" dirty="0">
                <a:solidFill>
                  <a:schemeClr val="tx1"/>
                </a:solidFill>
              </a:rPr>
              <a:t>  E-Mail od. telefonisch</a:t>
            </a:r>
          </a:p>
          <a:p>
            <a:r>
              <a:rPr lang="de-DE" sz="1200" dirty="0">
                <a:solidFill>
                  <a:schemeClr val="tx1"/>
                </a:solidFill>
              </a:rPr>
              <a:t>                                        </a:t>
            </a:r>
            <a:r>
              <a:rPr lang="de-DE" sz="1200" b="1" dirty="0">
                <a:solidFill>
                  <a:srgbClr val="FF0000"/>
                </a:solidFill>
              </a:rPr>
              <a:t>n. Terminvereinbarung via E-Mail</a:t>
            </a:r>
          </a:p>
          <a:p>
            <a:r>
              <a:rPr lang="de-DE" sz="1200" dirty="0">
                <a:solidFill>
                  <a:schemeClr val="tx1"/>
                </a:solidFill>
              </a:rPr>
              <a:t>                                        </a:t>
            </a:r>
            <a:endParaRPr lang="de-DE" sz="800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      </a:t>
            </a:r>
          </a:p>
          <a:p>
            <a:r>
              <a:rPr lang="de-DE" b="1" dirty="0">
                <a:solidFill>
                  <a:schemeClr val="tx1"/>
                </a:solidFill>
              </a:rPr>
              <a:t>Prüfungsmanagement:  </a:t>
            </a:r>
          </a:p>
          <a:p>
            <a:r>
              <a:rPr lang="de-DE" sz="800" b="1" dirty="0">
                <a:solidFill>
                  <a:schemeClr val="tx1"/>
                </a:solidFill>
              </a:rPr>
              <a:t>      </a:t>
            </a:r>
          </a:p>
          <a:p>
            <a:r>
              <a:rPr lang="de-DE" b="1" dirty="0">
                <a:solidFill>
                  <a:schemeClr val="tx1"/>
                </a:solidFill>
              </a:rPr>
              <a:t> Jana Hatakova                      N.N.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sz="1200" b="1" dirty="0">
                <a:solidFill>
                  <a:schemeClr val="tx1"/>
                </a:solidFill>
              </a:rPr>
              <a:t>     (Slavistik, Turkologie)                                  (Philosophie)</a:t>
            </a:r>
          </a:p>
          <a:p>
            <a:r>
              <a:rPr lang="de-DE" sz="1200" b="1" dirty="0">
                <a:solidFill>
                  <a:schemeClr val="tx1"/>
                </a:solidFill>
              </a:rPr>
              <a:t> E-Mail: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b="1" u="sng" dirty="0">
                <a:solidFill>
                  <a:srgbClr val="C00000"/>
                </a:solidFill>
              </a:rPr>
              <a:t>stb-phil-turk@uni-mainz.de</a:t>
            </a:r>
            <a:r>
              <a:rPr lang="de-DE" sz="1200" b="1" dirty="0">
                <a:solidFill>
                  <a:srgbClr val="C00000"/>
                </a:solidFill>
              </a:rPr>
              <a:t>         </a:t>
            </a:r>
            <a:r>
              <a:rPr lang="de-DE" sz="1200" b="1" dirty="0">
                <a:solidFill>
                  <a:schemeClr val="tx1"/>
                </a:solidFill>
              </a:rPr>
              <a:t>E-Mail: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b="1" u="sng" dirty="0">
                <a:solidFill>
                  <a:srgbClr val="C00000"/>
                </a:solidFill>
              </a:rPr>
              <a:t>stb-phil-turk@uni-mainz.de</a:t>
            </a:r>
          </a:p>
          <a:p>
            <a:r>
              <a:rPr lang="de-DE" sz="1200" b="1" dirty="0">
                <a:solidFill>
                  <a:schemeClr val="tx1"/>
                </a:solidFill>
              </a:rPr>
              <a:t>          Tel.: </a:t>
            </a:r>
            <a:r>
              <a:rPr lang="de-DE" sz="1200" dirty="0">
                <a:solidFill>
                  <a:schemeClr val="tx1"/>
                </a:solidFill>
              </a:rPr>
              <a:t>+49 (0) 6131/39-26002</a:t>
            </a:r>
          </a:p>
          <a:p>
            <a:r>
              <a:rPr lang="de-DE" sz="1200" b="1" dirty="0">
                <a:solidFill>
                  <a:schemeClr val="tx1"/>
                </a:solidFill>
              </a:rPr>
              <a:t>          Raum 00-924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</a:p>
          <a:p>
            <a:r>
              <a:rPr lang="de-DE" sz="1200" b="1" dirty="0">
                <a:solidFill>
                  <a:schemeClr val="tx1"/>
                </a:solidFill>
              </a:rPr>
              <a:t>            Sprechzeiten: </a:t>
            </a:r>
            <a:r>
              <a:rPr lang="de-DE" sz="1200" dirty="0">
                <a:solidFill>
                  <a:schemeClr val="tx1"/>
                </a:solidFill>
              </a:rPr>
              <a:t>E-Mail od. telefonisch</a:t>
            </a:r>
          </a:p>
          <a:p>
            <a:r>
              <a:rPr lang="de-DE" sz="1200" dirty="0">
                <a:solidFill>
                  <a:schemeClr val="tx1"/>
                </a:solidFill>
              </a:rPr>
              <a:t>                                         </a:t>
            </a:r>
            <a:r>
              <a:rPr lang="de-DE" sz="1200" b="1" dirty="0">
                <a:solidFill>
                  <a:srgbClr val="FF0000"/>
                </a:solidFill>
              </a:rPr>
              <a:t>n. Terminvereinbarung via E-Mail</a:t>
            </a:r>
            <a:r>
              <a:rPr lang="de-DE" sz="1200" dirty="0">
                <a:solidFill>
                  <a:schemeClr val="tx1"/>
                </a:solidFill>
              </a:rPr>
              <a:t>                                                                               </a:t>
            </a:r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51520" y="116632"/>
            <a:ext cx="842493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Studienbüro Philosophie, Slavistik, Turkologie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51520" y="6165302"/>
            <a:ext cx="8424936" cy="6251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https://www.blogs.uni-mainz.de/fb05</a:t>
            </a:r>
            <a:r>
              <a:rPr lang="de-DE" sz="1400" b="1" dirty="0">
                <a:solidFill>
                  <a:srgbClr val="FF0000"/>
                </a:solidFill>
              </a:rPr>
              <a:t>philosophie</a:t>
            </a:r>
            <a:r>
              <a:rPr lang="de-DE" sz="1400" b="1" dirty="0">
                <a:solidFill>
                  <a:schemeClr val="tx1"/>
                </a:solidFill>
              </a:rPr>
              <a:t>/ueber_das_philosophische_seminar/studienbuero/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https://www.</a:t>
            </a:r>
            <a:r>
              <a:rPr lang="de-DE" sz="1400" b="1" dirty="0">
                <a:solidFill>
                  <a:srgbClr val="FF0000"/>
                </a:solidFill>
              </a:rPr>
              <a:t>slavistik</a:t>
            </a:r>
            <a:r>
              <a:rPr lang="de-DE" sz="1400" b="1" dirty="0">
                <a:solidFill>
                  <a:schemeClr val="tx1"/>
                </a:solidFill>
              </a:rPr>
              <a:t>.uni-mainz.de/studienbuero/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5868144" y="908720"/>
            <a:ext cx="2808312" cy="5148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611560" y="980728"/>
            <a:ext cx="4824536" cy="7920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WICHTIG!</a:t>
            </a:r>
          </a:p>
          <a:p>
            <a:pPr algn="ctr"/>
            <a:r>
              <a:rPr lang="de-DE" b="1" dirty="0"/>
              <a:t>mailen Sie immer von Ihrem </a:t>
            </a:r>
            <a:r>
              <a:rPr lang="de-DE" b="1" i="1" dirty="0" err="1"/>
              <a:t>students-account</a:t>
            </a:r>
            <a:endParaRPr lang="de-DE" b="1" i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350" y="2996952"/>
            <a:ext cx="2247900" cy="29622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69FEBCC-1E01-4C69-9DE0-567243979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50" y="1075975"/>
            <a:ext cx="2247900" cy="18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86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51520" y="845534"/>
            <a:ext cx="8424936" cy="51845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b="1" dirty="0">
              <a:solidFill>
                <a:srgbClr val="FF0000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StudienfachberaterInnen</a:t>
            </a:r>
            <a:r>
              <a:rPr lang="de-DE" sz="2200" b="1" dirty="0">
                <a:solidFill>
                  <a:schemeClr val="tx1"/>
                </a:solidFill>
              </a:rPr>
              <a:t>: </a:t>
            </a:r>
          </a:p>
          <a:p>
            <a:r>
              <a:rPr lang="de-DE" sz="2200" b="1" dirty="0">
                <a:solidFill>
                  <a:schemeClr val="tx1"/>
                </a:solidFill>
              </a:rPr>
              <a:t>            </a:t>
            </a:r>
          </a:p>
          <a:p>
            <a:r>
              <a:rPr lang="de-DE" b="1" dirty="0">
                <a:solidFill>
                  <a:schemeClr val="tx1"/>
                </a:solidFill>
              </a:rPr>
              <a:t>  Philosophie:   Felix Uwe Timmermann                           </a:t>
            </a:r>
            <a:r>
              <a:rPr lang="de-DE" sz="1400" b="1" u="sng" dirty="0">
                <a:solidFill>
                  <a:srgbClr val="C00000"/>
                </a:solidFill>
              </a:rPr>
              <a:t>ftimmerm@uni-mainz.de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  Slavistik:          Ewa </a:t>
            </a:r>
            <a:r>
              <a:rPr lang="de-DE" b="1" dirty="0" err="1">
                <a:solidFill>
                  <a:schemeClr val="tx1"/>
                </a:solidFill>
              </a:rPr>
              <a:t>Makarczyk</a:t>
            </a:r>
            <a:r>
              <a:rPr lang="de-DE" b="1" dirty="0">
                <a:solidFill>
                  <a:schemeClr val="tx1"/>
                </a:solidFill>
              </a:rPr>
              <a:t>-Schuster (</a:t>
            </a:r>
            <a:r>
              <a:rPr lang="de-DE" b="1" dirty="0" err="1">
                <a:solidFill>
                  <a:schemeClr val="tx1"/>
                </a:solidFill>
              </a:rPr>
              <a:t>Polinistik</a:t>
            </a:r>
            <a:r>
              <a:rPr lang="de-DE" b="1" dirty="0">
                <a:solidFill>
                  <a:schemeClr val="tx1"/>
                </a:solidFill>
              </a:rPr>
              <a:t>)     </a:t>
            </a:r>
            <a:r>
              <a:rPr lang="de-DE" sz="1400" b="1" u="sng" dirty="0">
                <a:solidFill>
                  <a:srgbClr val="C00000"/>
                </a:solidFill>
              </a:rPr>
              <a:t>makarczy@uni-mainz.de</a:t>
            </a:r>
            <a:r>
              <a:rPr lang="de-DE" dirty="0"/>
              <a:t> </a:t>
            </a:r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                            Alexei </a:t>
            </a:r>
            <a:r>
              <a:rPr lang="de-DE" b="1" dirty="0" err="1">
                <a:solidFill>
                  <a:schemeClr val="tx1"/>
                </a:solidFill>
              </a:rPr>
              <a:t>Rybakov</a:t>
            </a:r>
            <a:r>
              <a:rPr lang="de-DE" b="1" dirty="0">
                <a:solidFill>
                  <a:schemeClr val="tx1"/>
                </a:solidFill>
              </a:rPr>
              <a:t> (</a:t>
            </a:r>
            <a:r>
              <a:rPr lang="de-DE" b="1" dirty="0" err="1">
                <a:solidFill>
                  <a:schemeClr val="tx1"/>
                </a:solidFill>
              </a:rPr>
              <a:t>BEd</a:t>
            </a:r>
            <a:r>
              <a:rPr lang="de-DE" b="1" dirty="0">
                <a:solidFill>
                  <a:schemeClr val="tx1"/>
                </a:solidFill>
              </a:rPr>
              <a:t>, Russistik)              </a:t>
            </a:r>
            <a:r>
              <a:rPr lang="de-DE" sz="1400" b="1" u="sng" dirty="0">
                <a:solidFill>
                  <a:srgbClr val="C00000"/>
                </a:solidFill>
              </a:rPr>
              <a:t>rybakov@uni-mainz.de</a:t>
            </a:r>
          </a:p>
          <a:p>
            <a:r>
              <a:rPr lang="de-DE" b="1" dirty="0">
                <a:solidFill>
                  <a:schemeClr val="tx1"/>
                </a:solidFill>
              </a:rPr>
              <a:t>                            Rainer Goldt (BA, Russistik)                    </a:t>
            </a:r>
            <a:r>
              <a:rPr lang="de-DE" sz="1400" b="1" u="sng" dirty="0">
                <a:solidFill>
                  <a:srgbClr val="C00000"/>
                </a:solidFill>
              </a:rPr>
              <a:t>goldt@uni-mainz.de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  Turkologie:      Özlem Deniz Ahlers                                   </a:t>
            </a:r>
            <a:r>
              <a:rPr lang="de-DE" sz="1400" b="1" u="sng" dirty="0">
                <a:solidFill>
                  <a:srgbClr val="C00000"/>
                </a:solidFill>
              </a:rPr>
              <a:t>deniz.ahlers@uni-mainz.de  </a:t>
            </a:r>
            <a:r>
              <a:rPr lang="de-DE" sz="1200" dirty="0">
                <a:solidFill>
                  <a:schemeClr val="tx1"/>
                </a:solidFill>
              </a:rPr>
              <a:t>                                         </a:t>
            </a:r>
          </a:p>
          <a:p>
            <a:r>
              <a:rPr lang="de-DE" b="1" dirty="0">
                <a:solidFill>
                  <a:schemeClr val="tx1"/>
                </a:solidFill>
              </a:rPr>
              <a:t>                            Julian </a:t>
            </a:r>
            <a:r>
              <a:rPr lang="de-DE" b="1" dirty="0" err="1">
                <a:solidFill>
                  <a:schemeClr val="tx1"/>
                </a:solidFill>
              </a:rPr>
              <a:t>Retzsch</a:t>
            </a:r>
            <a:r>
              <a:rPr lang="de-DE" b="1" dirty="0">
                <a:solidFill>
                  <a:schemeClr val="tx1"/>
                </a:solidFill>
              </a:rPr>
              <a:t>                                             </a:t>
            </a:r>
            <a:r>
              <a:rPr lang="de-DE" sz="1400" b="1" u="sng" dirty="0">
                <a:solidFill>
                  <a:srgbClr val="C00000"/>
                </a:solidFill>
              </a:rPr>
              <a:t>rentzsch@uni-mainz.de                         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51520" y="116632"/>
            <a:ext cx="842493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Studienbüro Philosophie, Slavistik, Turkologie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51520" y="6165302"/>
            <a:ext cx="8424936" cy="6251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http://www.blogs.uni-mainz.de/fb05</a:t>
            </a:r>
            <a:r>
              <a:rPr lang="de-DE" sz="1400" b="1" dirty="0">
                <a:solidFill>
                  <a:srgbClr val="FF0000"/>
                </a:solidFill>
              </a:rPr>
              <a:t>philosophie</a:t>
            </a:r>
            <a:r>
              <a:rPr lang="de-DE" sz="1400" b="1" dirty="0">
                <a:solidFill>
                  <a:schemeClr val="tx1"/>
                </a:solidFill>
              </a:rPr>
              <a:t>/ueber_das_philosophische_seminar/studienbuero/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</a:rPr>
              <a:t>https://www.</a:t>
            </a:r>
            <a:r>
              <a:rPr lang="de-DE" sz="1400" b="1" dirty="0">
                <a:solidFill>
                  <a:srgbClr val="FF0000"/>
                </a:solidFill>
              </a:rPr>
              <a:t>slavistik</a:t>
            </a:r>
            <a:r>
              <a:rPr lang="de-DE" sz="1400" b="1" dirty="0">
                <a:solidFill>
                  <a:schemeClr val="tx1"/>
                </a:solidFill>
              </a:rPr>
              <a:t>.uni-mainz.de/studienbuero/</a:t>
            </a:r>
          </a:p>
        </p:txBody>
      </p:sp>
      <p:sp>
        <p:nvSpPr>
          <p:cNvPr id="3" name="Abgerundetes Rechteck 2"/>
          <p:cNvSpPr/>
          <p:nvPr/>
        </p:nvSpPr>
        <p:spPr>
          <a:xfrm>
            <a:off x="2051720" y="1124744"/>
            <a:ext cx="4824536" cy="7920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WICHTIG!</a:t>
            </a:r>
          </a:p>
          <a:p>
            <a:pPr algn="ctr"/>
            <a:r>
              <a:rPr lang="de-DE" b="1" dirty="0"/>
              <a:t>mailen Sie immer von Ihrem </a:t>
            </a:r>
            <a:r>
              <a:rPr lang="de-DE" b="1" i="1" dirty="0" err="1"/>
              <a:t>students-account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val="334714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358209" y="1534054"/>
            <a:ext cx="8496944" cy="50405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</a:t>
            </a:r>
            <a:r>
              <a:rPr lang="de-DE" sz="2800" b="1" dirty="0">
                <a:solidFill>
                  <a:srgbClr val="FF0000"/>
                </a:solidFill>
                <a:sym typeface="Wingdings"/>
              </a:rPr>
              <a:t> Lehrveranstaltungsplanung</a:t>
            </a:r>
          </a:p>
          <a:p>
            <a:r>
              <a:rPr lang="de-DE" sz="2800" b="1" dirty="0">
                <a:solidFill>
                  <a:srgbClr val="FF0000"/>
                </a:solidFill>
                <a:sym typeface="Wingdings"/>
              </a:rPr>
              <a:t>           Wie melde ich mich zu einer Veranstaltung an?</a:t>
            </a:r>
          </a:p>
          <a:p>
            <a:r>
              <a:rPr lang="de-DE" sz="2800" b="1" dirty="0">
                <a:solidFill>
                  <a:srgbClr val="FF0000"/>
                </a:solidFill>
                <a:sym typeface="Wingdings"/>
              </a:rPr>
              <a:t>                  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 Studienverlaufsplan</a:t>
            </a:r>
          </a:p>
          <a:p>
            <a:r>
              <a:rPr lang="de-DE" sz="2400" b="1" dirty="0">
                <a:solidFill>
                  <a:srgbClr val="FF0000"/>
                </a:solidFill>
              </a:rPr>
              <a:t>                       </a:t>
            </a:r>
            <a:r>
              <a:rPr lang="de-DE" sz="2400" b="1" dirty="0">
                <a:solidFill>
                  <a:srgbClr val="FF0000"/>
                </a:solidFill>
                <a:sym typeface="Wingdings"/>
              </a:rPr>
              <a:t> </a:t>
            </a:r>
            <a:r>
              <a:rPr lang="de-DE" sz="2400" b="1" dirty="0">
                <a:solidFill>
                  <a:srgbClr val="FF0000"/>
                </a:solidFill>
              </a:rPr>
              <a:t>Prüfungsordnung (Fachanhang)</a:t>
            </a:r>
          </a:p>
          <a:p>
            <a:r>
              <a:rPr lang="de-DE" sz="2400" b="1" dirty="0">
                <a:solidFill>
                  <a:srgbClr val="FF0000"/>
                </a:solidFill>
                <a:sym typeface="Wingdings"/>
              </a:rPr>
              <a:t>    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400" b="1" dirty="0">
                <a:solidFill>
                  <a:schemeClr val="tx1"/>
                </a:solidFill>
              </a:rPr>
              <a:t>Modul, Lehrveranstaltung, Kurs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/>
              </a:rPr>
              <a:t>                          </a:t>
            </a:r>
            <a:r>
              <a:rPr lang="de-DE" sz="1000" b="1" dirty="0">
                <a:solidFill>
                  <a:schemeClr val="tx1"/>
                </a:solidFill>
              </a:rPr>
              <a:t> </a:t>
            </a:r>
            <a:r>
              <a:rPr lang="de-DE" sz="2400" b="1" dirty="0">
                <a:solidFill>
                  <a:schemeClr val="tx1"/>
                </a:solidFill>
              </a:rPr>
              <a:t>(am Beispiel des Bachelor </a:t>
            </a:r>
            <a:r>
              <a:rPr lang="de-DE" sz="2400" b="1" dirty="0" err="1">
                <a:solidFill>
                  <a:schemeClr val="tx1"/>
                </a:solidFill>
              </a:rPr>
              <a:t>of</a:t>
            </a:r>
            <a:r>
              <a:rPr lang="de-DE" sz="2400" b="1" dirty="0">
                <a:solidFill>
                  <a:schemeClr val="tx1"/>
                </a:solidFill>
              </a:rPr>
              <a:t> Education)</a:t>
            </a:r>
          </a:p>
          <a:p>
            <a:endParaRPr lang="de-DE" sz="14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</a:t>
            </a:r>
            <a:r>
              <a:rPr lang="de-DE" sz="2800" b="1" dirty="0">
                <a:solidFill>
                  <a:schemeClr val="tx1"/>
                </a:solidFill>
              </a:rPr>
              <a:t>Starter-Infos</a:t>
            </a:r>
          </a:p>
          <a:p>
            <a:endParaRPr lang="de-DE" sz="10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Wichtige weiterführende Links</a:t>
            </a:r>
          </a:p>
          <a:p>
            <a:endParaRPr lang="de-DE" sz="1400" b="1" dirty="0">
              <a:solidFill>
                <a:schemeClr val="tx1"/>
              </a:solidFill>
              <a:sym typeface="Wingdings"/>
            </a:endParaRP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</a:t>
            </a:r>
            <a:r>
              <a:rPr lang="de-DE" sz="28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800" b="1" dirty="0">
                <a:solidFill>
                  <a:schemeClr val="tx1"/>
                </a:solidFill>
              </a:rPr>
              <a:t>Studienbüro</a:t>
            </a:r>
          </a:p>
          <a:p>
            <a:r>
              <a:rPr lang="de-DE" sz="2800" b="1" dirty="0">
                <a:solidFill>
                  <a:schemeClr val="tx1"/>
                </a:solidFill>
              </a:rPr>
              <a:t>                   </a:t>
            </a:r>
            <a:r>
              <a:rPr lang="de-DE" sz="2400" b="1" dirty="0">
                <a:solidFill>
                  <a:schemeClr val="tx1"/>
                </a:solidFill>
              </a:rPr>
              <a:t>Wo? Wer?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© Gerhard  </a:t>
            </a:r>
            <a:r>
              <a:rPr lang="de-DE" sz="1100" b="1" dirty="0" err="1">
                <a:solidFill>
                  <a:schemeClr val="tx1"/>
                </a:solidFill>
              </a:rPr>
              <a:t>WiSe</a:t>
            </a:r>
            <a:r>
              <a:rPr lang="de-DE" sz="1100" b="1" dirty="0">
                <a:solidFill>
                  <a:schemeClr val="tx1"/>
                </a:solidFill>
              </a:rPr>
              <a:t> 2023/24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Stand: Oktober 2023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58209" y="260648"/>
            <a:ext cx="84969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STUDIENBÜRO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Philosophie, Slavistik, Turkologie</a:t>
            </a:r>
          </a:p>
        </p:txBody>
      </p:sp>
    </p:spTree>
    <p:extLst>
      <p:ext uri="{BB962C8B-B14F-4D97-AF65-F5344CB8AC3E}">
        <p14:creationId xmlns:p14="http://schemas.microsoft.com/office/powerpoint/2010/main" val="153648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Lehrveranstaltungsplanung</a:t>
            </a:r>
            <a:endParaRPr lang="de-DE" sz="2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5" y="764704"/>
            <a:ext cx="5257800" cy="39909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772816"/>
            <a:ext cx="5810250" cy="40481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4FDB8D9-6138-4130-AFE1-AB77A3B12E72}"/>
              </a:ext>
            </a:extLst>
          </p:cNvPr>
          <p:cNvSpPr/>
          <p:nvPr/>
        </p:nvSpPr>
        <p:spPr>
          <a:xfrm>
            <a:off x="0" y="6031621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/>
              <a:t>https://www.</a:t>
            </a:r>
            <a:r>
              <a:rPr lang="de-DE" sz="1600" b="1" dirty="0">
                <a:solidFill>
                  <a:srgbClr val="FF0000"/>
                </a:solidFill>
              </a:rPr>
              <a:t>philosophie</a:t>
            </a:r>
            <a:r>
              <a:rPr lang="de-DE" sz="1600" b="1" dirty="0"/>
              <a:t>.fb05.uni-mainz.de/studieninformationen/</a:t>
            </a:r>
          </a:p>
          <a:p>
            <a:pPr algn="ctr"/>
            <a:r>
              <a:rPr lang="de-DE" sz="1600" b="1" dirty="0"/>
              <a:t>https://www.</a:t>
            </a:r>
            <a:r>
              <a:rPr lang="de-DE" sz="1600" b="1" dirty="0">
                <a:solidFill>
                  <a:srgbClr val="FF0000"/>
                </a:solidFill>
              </a:rPr>
              <a:t>slavistik</a:t>
            </a:r>
            <a:r>
              <a:rPr lang="de-DE" sz="1600" b="1" dirty="0"/>
              <a:t>.uni-mainz.de/studienbuero/</a:t>
            </a:r>
          </a:p>
        </p:txBody>
      </p:sp>
    </p:spTree>
    <p:extLst>
      <p:ext uri="{BB962C8B-B14F-4D97-AF65-F5344CB8AC3E}">
        <p14:creationId xmlns:p14="http://schemas.microsoft.com/office/powerpoint/2010/main" val="171703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Lehrveranstaltungsplanung</a:t>
            </a:r>
            <a:endParaRPr lang="de-DE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" y="1052736"/>
            <a:ext cx="898207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D9440AA-811F-4D2F-8B21-1AEA3A5FBB06}"/>
              </a:ext>
            </a:extLst>
          </p:cNvPr>
          <p:cNvSpPr/>
          <p:nvPr/>
        </p:nvSpPr>
        <p:spPr>
          <a:xfrm>
            <a:off x="0" y="6309320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/>
              <a:t>https://www.</a:t>
            </a:r>
            <a:r>
              <a:rPr lang="de-DE" sz="1600" b="1" dirty="0">
                <a:solidFill>
                  <a:srgbClr val="FF0000"/>
                </a:solidFill>
              </a:rPr>
              <a:t>philosophie</a:t>
            </a:r>
            <a:r>
              <a:rPr lang="de-DE" sz="1600" b="1" dirty="0"/>
              <a:t>.fb05.uni-mainz.de/studieninformationen/</a:t>
            </a:r>
          </a:p>
        </p:txBody>
      </p:sp>
    </p:spTree>
    <p:extLst>
      <p:ext uri="{BB962C8B-B14F-4D97-AF65-F5344CB8AC3E}">
        <p14:creationId xmlns:p14="http://schemas.microsoft.com/office/powerpoint/2010/main" val="146419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Lehrveranstaltungsplanung</a:t>
            </a: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100546" y="6346403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/>
              <a:t>https://www.</a:t>
            </a:r>
            <a:r>
              <a:rPr lang="de-DE" sz="1600" b="1" dirty="0">
                <a:solidFill>
                  <a:srgbClr val="FF0000"/>
                </a:solidFill>
              </a:rPr>
              <a:t>slavistik</a:t>
            </a:r>
            <a:r>
              <a:rPr lang="de-DE" sz="1600" b="1" dirty="0"/>
              <a:t>.uni-mainz.de/studienbuero/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798368"/>
            <a:ext cx="6226493" cy="55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487205"/>
              </p:ext>
            </p:extLst>
          </p:nvPr>
        </p:nvGraphicFramePr>
        <p:xfrm>
          <a:off x="561975" y="595314"/>
          <a:ext cx="4370065" cy="308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77" imgH="5667172" progId="AcroExch.Document.7">
                  <p:embed/>
                </p:oleObj>
              </mc:Choice>
              <mc:Fallback>
                <p:oleObj name="Acrobat Document" r:id="rId2" imgW="8019977" imgH="56671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1975" y="595314"/>
                        <a:ext cx="4370065" cy="3088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821482"/>
              </p:ext>
            </p:extLst>
          </p:nvPr>
        </p:nvGraphicFramePr>
        <p:xfrm>
          <a:off x="539552" y="2636912"/>
          <a:ext cx="2871787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19" imgH="8019915" progId="AcroExch.Document.7">
                  <p:embed/>
                </p:oleObj>
              </mc:Choice>
              <mc:Fallback>
                <p:oleObj name="Acrobat Document" r:id="rId4" imgW="5667119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2636912"/>
                        <a:ext cx="2871787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Lehrveranstaltungsplanung</a:t>
            </a:r>
            <a:endParaRPr lang="de-DE" sz="2800" dirty="0"/>
          </a:p>
        </p:txBody>
      </p:sp>
      <p:pic>
        <p:nvPicPr>
          <p:cNvPr id="7581" name="Picture 14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86" y="3401201"/>
            <a:ext cx="4680520" cy="282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3008" y="956442"/>
            <a:ext cx="4198567" cy="3047658"/>
          </a:xfrm>
          <a:prstGeom prst="rect">
            <a:avLst/>
          </a:prstGeom>
        </p:spPr>
      </p:pic>
      <p:pic>
        <p:nvPicPr>
          <p:cNvPr id="10" name="Picture 14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13176"/>
            <a:ext cx="4104456" cy="17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044374A-F8BC-402D-ADB8-06C02123C2A8}"/>
              </a:ext>
            </a:extLst>
          </p:cNvPr>
          <p:cNvSpPr/>
          <p:nvPr/>
        </p:nvSpPr>
        <p:spPr>
          <a:xfrm>
            <a:off x="0" y="6031621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/>
              <a:t>https://www.</a:t>
            </a:r>
            <a:r>
              <a:rPr lang="de-DE" sz="1600" b="1" dirty="0">
                <a:solidFill>
                  <a:srgbClr val="FF0000"/>
                </a:solidFill>
              </a:rPr>
              <a:t>philosophie</a:t>
            </a:r>
            <a:r>
              <a:rPr lang="de-DE" sz="1600" b="1" dirty="0"/>
              <a:t>.fb05.uni-mainz.de/studieninformationen/</a:t>
            </a:r>
          </a:p>
          <a:p>
            <a:pPr algn="ctr"/>
            <a:r>
              <a:rPr lang="de-DE" sz="1600" b="1" dirty="0"/>
              <a:t>https://www.</a:t>
            </a:r>
            <a:r>
              <a:rPr lang="de-DE" sz="1600" b="1" dirty="0">
                <a:solidFill>
                  <a:srgbClr val="FF0000"/>
                </a:solidFill>
              </a:rPr>
              <a:t>slavistik</a:t>
            </a:r>
            <a:r>
              <a:rPr lang="de-DE" sz="1600" b="1" dirty="0"/>
              <a:t>.uni-mainz.de/studienbuero/</a:t>
            </a:r>
          </a:p>
        </p:txBody>
      </p:sp>
    </p:spTree>
    <p:extLst>
      <p:ext uri="{BB962C8B-B14F-4D97-AF65-F5344CB8AC3E}">
        <p14:creationId xmlns:p14="http://schemas.microsoft.com/office/powerpoint/2010/main" val="320801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358209" y="1534054"/>
            <a:ext cx="8496944" cy="50405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</a:t>
            </a:r>
            <a:r>
              <a:rPr lang="de-DE" sz="2800" b="1" dirty="0">
                <a:solidFill>
                  <a:srgbClr val="FF0000"/>
                </a:solidFill>
                <a:sym typeface="Wingdings"/>
              </a:rPr>
              <a:t> Lehrveranstaltungsplanung</a:t>
            </a:r>
          </a:p>
          <a:p>
            <a:r>
              <a:rPr lang="de-DE" sz="2800" b="1" dirty="0">
                <a:solidFill>
                  <a:srgbClr val="FF0000"/>
                </a:solidFill>
                <a:sym typeface="Wingdings"/>
              </a:rPr>
              <a:t>           Wie melde ich mich zu einer Veranstaltung an?</a:t>
            </a:r>
          </a:p>
          <a:p>
            <a:r>
              <a:rPr lang="de-DE" sz="2800" b="1" dirty="0">
                <a:solidFill>
                  <a:srgbClr val="FF0000"/>
                </a:solidFill>
                <a:sym typeface="Wingdings"/>
              </a:rPr>
              <a:t>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Studienverlaufsplan</a:t>
            </a:r>
          </a:p>
          <a:p>
            <a:r>
              <a:rPr lang="de-DE" sz="2400" b="1" dirty="0">
                <a:solidFill>
                  <a:schemeClr val="tx1"/>
                </a:solidFill>
              </a:rPr>
              <a:t>                       </a:t>
            </a:r>
            <a:r>
              <a:rPr lang="de-DE" sz="24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400" b="1" dirty="0">
                <a:solidFill>
                  <a:schemeClr val="tx1"/>
                </a:solidFill>
              </a:rPr>
              <a:t>Prüfungsordnung (Fachanhang)</a:t>
            </a:r>
          </a:p>
          <a:p>
            <a:r>
              <a:rPr lang="de-DE" sz="2400" b="1" dirty="0">
                <a:solidFill>
                  <a:srgbClr val="FF0000"/>
                </a:solidFill>
                <a:sym typeface="Wingdings"/>
              </a:rPr>
              <a:t>                        </a:t>
            </a:r>
            <a:r>
              <a:rPr lang="de-DE" sz="2400" b="1" dirty="0">
                <a:solidFill>
                  <a:srgbClr val="FF0000"/>
                </a:solidFill>
              </a:rPr>
              <a:t>Modul, Lehrveranstaltung, Kurs</a:t>
            </a:r>
          </a:p>
          <a:p>
            <a:r>
              <a:rPr lang="de-DE" sz="2400" b="1" dirty="0">
                <a:solidFill>
                  <a:srgbClr val="FF0000"/>
                </a:solidFill>
                <a:sym typeface="Wingdings"/>
              </a:rPr>
              <a:t>                          </a:t>
            </a:r>
            <a:r>
              <a:rPr lang="de-DE" sz="1000" b="1" dirty="0">
                <a:solidFill>
                  <a:srgbClr val="FF0000"/>
                </a:solidFill>
              </a:rPr>
              <a:t> </a:t>
            </a:r>
            <a:r>
              <a:rPr lang="de-DE" sz="2400" b="1" dirty="0">
                <a:solidFill>
                  <a:srgbClr val="FF0000"/>
                </a:solidFill>
              </a:rPr>
              <a:t>(am Beispiel des Bachelor </a:t>
            </a:r>
            <a:r>
              <a:rPr lang="de-DE" sz="2400" b="1" dirty="0" err="1">
                <a:solidFill>
                  <a:srgbClr val="FF0000"/>
                </a:solidFill>
              </a:rPr>
              <a:t>of</a:t>
            </a:r>
            <a:r>
              <a:rPr lang="de-DE" sz="2400" b="1" dirty="0">
                <a:solidFill>
                  <a:srgbClr val="FF0000"/>
                </a:solidFill>
              </a:rPr>
              <a:t> Education)</a:t>
            </a:r>
          </a:p>
          <a:p>
            <a:endParaRPr lang="de-DE" sz="14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</a:t>
            </a:r>
            <a:r>
              <a:rPr lang="de-DE" sz="2800" b="1" dirty="0">
                <a:solidFill>
                  <a:schemeClr val="tx1"/>
                </a:solidFill>
              </a:rPr>
              <a:t>Starter-Infos</a:t>
            </a:r>
          </a:p>
          <a:p>
            <a:endParaRPr lang="de-DE" sz="10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  <a:sym typeface="Wingdings"/>
              </a:rPr>
              <a:t>          Wichtige weiterführende Links</a:t>
            </a:r>
          </a:p>
          <a:p>
            <a:endParaRPr lang="de-DE" sz="1400" b="1" dirty="0">
              <a:solidFill>
                <a:schemeClr val="tx1"/>
              </a:solidFill>
              <a:sym typeface="Wingdings"/>
            </a:endParaRP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</a:t>
            </a:r>
            <a:r>
              <a:rPr lang="de-DE" sz="2800" b="1" dirty="0">
                <a:solidFill>
                  <a:schemeClr val="tx1"/>
                </a:solidFill>
                <a:sym typeface="Wingdings"/>
              </a:rPr>
              <a:t> </a:t>
            </a:r>
            <a:r>
              <a:rPr lang="de-DE" sz="2800" b="1" dirty="0">
                <a:solidFill>
                  <a:schemeClr val="tx1"/>
                </a:solidFill>
              </a:rPr>
              <a:t>Studienbüro</a:t>
            </a:r>
          </a:p>
          <a:p>
            <a:r>
              <a:rPr lang="de-DE" sz="2800" b="1" dirty="0">
                <a:solidFill>
                  <a:schemeClr val="tx1"/>
                </a:solidFill>
              </a:rPr>
              <a:t>                   </a:t>
            </a:r>
            <a:r>
              <a:rPr lang="de-DE" sz="2400" b="1" dirty="0">
                <a:solidFill>
                  <a:schemeClr val="tx1"/>
                </a:solidFill>
              </a:rPr>
              <a:t>Wo? Wer?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© Gerhard  </a:t>
            </a:r>
            <a:r>
              <a:rPr lang="de-DE" sz="1100" b="1" dirty="0" err="1">
                <a:solidFill>
                  <a:schemeClr val="tx1"/>
                </a:solidFill>
              </a:rPr>
              <a:t>WiSe</a:t>
            </a:r>
            <a:r>
              <a:rPr lang="de-DE" sz="1100" b="1" dirty="0">
                <a:solidFill>
                  <a:schemeClr val="tx1"/>
                </a:solidFill>
              </a:rPr>
              <a:t> 2023/24</a:t>
            </a:r>
          </a:p>
          <a:p>
            <a:r>
              <a:rPr lang="de-DE" sz="11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Stand: Oktober 2023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58209" y="260648"/>
            <a:ext cx="849694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STUDIENBÜRO</a:t>
            </a:r>
            <a:br>
              <a:rPr lang="de-DE" sz="2800" b="1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Philosophie, Slavistik, Turkologie</a:t>
            </a:r>
          </a:p>
        </p:txBody>
      </p:sp>
    </p:spTree>
    <p:extLst>
      <p:ext uri="{BB962C8B-B14F-4D97-AF65-F5344CB8AC3E}">
        <p14:creationId xmlns:p14="http://schemas.microsoft.com/office/powerpoint/2010/main" val="13641285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2542</Words>
  <Application>Microsoft Office PowerPoint</Application>
  <PresentationFormat>Bildschirmpräsentation (4:3)</PresentationFormat>
  <Paragraphs>688</Paragraphs>
  <Slides>36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Wingdings 2</vt:lpstr>
      <vt:lpstr>Larissa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Lehrveranstaltungsplanung</vt:lpstr>
      <vt:lpstr>Studienverlaufsplan</vt:lpstr>
      <vt:lpstr>PowerPoint-Präsentation</vt:lpstr>
      <vt:lpstr>Prüfungsordnung BEd Philosophie/Ethik (Fachanhang)</vt:lpstr>
      <vt:lpstr>Prüfungsordnung BEd (Fachanhang)   JOGU-StINe</vt:lpstr>
      <vt:lpstr>Prüfungsordnung BEd (Fachanhang)   JOGU-StINe</vt:lpstr>
      <vt:lpstr>Prüfungsordnung BEd (Fachanhang)   JOGU-StINe</vt:lpstr>
      <vt:lpstr>Prüfungsordnung BEd (Fachanhang)   JOGU-StINe</vt:lpstr>
      <vt:lpstr>PowerPoint-Präsentation</vt:lpstr>
      <vt:lpstr>Prüfungsordnung BEd (Fachanhang)   JOGU-StINe</vt:lpstr>
      <vt:lpstr>Prüfungsordnung BEd (Fachanhang)   JOGU-StINe (Mehrfachanmeldung WÄHREND Anmeldephase)</vt:lpstr>
      <vt:lpstr>BEd: Modul  Lehrveranstaltung  Kurs</vt:lpstr>
      <vt:lpstr>PowerPoint-Präsentation</vt:lpstr>
      <vt:lpstr>PowerPoint-Präsentation</vt:lpstr>
      <vt:lpstr>PowerPoint-Präsentation</vt:lpstr>
      <vt:lpstr>Anmeldungen in JOGU-StINe im Sommersemester 2023</vt:lpstr>
      <vt:lpstr>Starter-Infos Lehrveranstaltungen / Prüfungen</vt:lpstr>
      <vt:lpstr>PowerPoint-Präsentation</vt:lpstr>
      <vt:lpstr>PowerPoint-Präsentation</vt:lpstr>
      <vt:lpstr>Wichtige weiterführende Links</vt:lpstr>
      <vt:lpstr>PowerPoint-Präsentation</vt:lpstr>
      <vt:lpstr>Studienbüro Philosophie, Slavistik, Turkologie Lageplan</vt:lpstr>
      <vt:lpstr>PowerPoint-Präsentation</vt:lpstr>
      <vt:lpstr>PowerPoint-Präsentation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Gerhard, Michael</dc:creator>
  <cp:lastModifiedBy>Gerhard, Michael</cp:lastModifiedBy>
  <cp:revision>742</cp:revision>
  <cp:lastPrinted>2016-04-04T09:46:07Z</cp:lastPrinted>
  <dcterms:created xsi:type="dcterms:W3CDTF">2011-03-20T09:46:17Z</dcterms:created>
  <dcterms:modified xsi:type="dcterms:W3CDTF">2023-10-12T06:30:22Z</dcterms:modified>
</cp:coreProperties>
</file>